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9" r:id="rId3"/>
    <p:sldId id="257" r:id="rId4"/>
    <p:sldId id="258" r:id="rId5"/>
    <p:sldId id="260" r:id="rId6"/>
    <p:sldId id="261" r:id="rId7"/>
    <p:sldId id="291" r:id="rId8"/>
    <p:sldId id="266" r:id="rId9"/>
    <p:sldId id="267" r:id="rId10"/>
    <p:sldId id="268" r:id="rId11"/>
    <p:sldId id="269" r:id="rId12"/>
    <p:sldId id="270" r:id="rId13"/>
    <p:sldId id="271" r:id="rId14"/>
    <p:sldId id="272" r:id="rId15"/>
    <p:sldId id="273" r:id="rId16"/>
    <p:sldId id="274" r:id="rId17"/>
    <p:sldId id="275" r:id="rId18"/>
    <p:sldId id="276" r:id="rId19"/>
    <p:sldId id="262" r:id="rId20"/>
    <p:sldId id="278" r:id="rId21"/>
    <p:sldId id="279" r:id="rId22"/>
    <p:sldId id="263" r:id="rId23"/>
    <p:sldId id="280" r:id="rId24"/>
    <p:sldId id="281" r:id="rId25"/>
    <p:sldId id="264" r:id="rId26"/>
    <p:sldId id="265" r:id="rId27"/>
    <p:sldId id="292" r:id="rId28"/>
    <p:sldId id="282" r:id="rId29"/>
    <p:sldId id="283"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73" autoAdjust="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2AB6C-387F-4328-85C5-5343B86E4964}"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F510A-67A0-48ED-8626-CD37DE1D79D2}" type="slidenum">
              <a:rPr lang="en-US" smtClean="0"/>
              <a:t>‹#›</a:t>
            </a:fld>
            <a:endParaRPr lang="en-US"/>
          </a:p>
        </p:txBody>
      </p:sp>
    </p:spTree>
    <p:extLst>
      <p:ext uri="{BB962C8B-B14F-4D97-AF65-F5344CB8AC3E}">
        <p14:creationId xmlns:p14="http://schemas.microsoft.com/office/powerpoint/2010/main" val="306596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address is good till April 30, 2025 then National Headquarters will have a post office box.</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a:t>
            </a:fld>
            <a:endParaRPr lang="en-US"/>
          </a:p>
        </p:txBody>
      </p:sp>
    </p:spTree>
    <p:extLst>
      <p:ext uri="{BB962C8B-B14F-4D97-AF65-F5344CB8AC3E}">
        <p14:creationId xmlns:p14="http://schemas.microsoft.com/office/powerpoint/2010/main" val="424218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FCE Friends</a:t>
            </a:r>
            <a:r>
              <a:rPr lang="en-US" baseline="0" dirty="0" smtClean="0"/>
              <a:t> logo is used on the story books. The friends are characters to be used in FCE programs and promotions.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14</a:t>
            </a:fld>
            <a:endParaRPr lang="en-US"/>
          </a:p>
        </p:txBody>
      </p:sp>
    </p:spTree>
    <p:extLst>
      <p:ext uri="{BB962C8B-B14F-4D97-AF65-F5344CB8AC3E}">
        <p14:creationId xmlns:p14="http://schemas.microsoft.com/office/powerpoint/2010/main" val="39002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FCE </a:t>
            </a:r>
            <a:r>
              <a:rPr lang="en-US" dirty="0" err="1" smtClean="0"/>
              <a:t>Famliy</a:t>
            </a:r>
            <a:r>
              <a:rPr lang="en-US" dirty="0" smtClean="0"/>
              <a:t> </a:t>
            </a:r>
            <a:r>
              <a:rPr lang="en-US" dirty="0" err="1" smtClean="0"/>
              <a:t>ChoicE</a:t>
            </a:r>
            <a:r>
              <a:rPr lang="en-US" dirty="0" smtClean="0"/>
              <a:t>-TV was trademarked for Tune Out</a:t>
            </a:r>
            <a:r>
              <a:rPr lang="en-US" baseline="0" dirty="0" smtClean="0"/>
              <a:t> Violence and to promote the </a:t>
            </a:r>
            <a:r>
              <a:rPr lang="en-US" baseline="0" dirty="0" err="1" smtClean="0"/>
              <a:t>Chldren</a:t>
            </a:r>
            <a:r>
              <a:rPr lang="en-US" baseline="0" dirty="0" smtClean="0"/>
              <a:t> and Television project.  It may be used on t-shirts, banners, balloons and flyers.                                      FCE has not made a mark for the FCE Family </a:t>
            </a:r>
            <a:r>
              <a:rPr lang="en-US" baseline="0" dirty="0" err="1" smtClean="0"/>
              <a:t>ChoicE</a:t>
            </a:r>
            <a:r>
              <a:rPr lang="en-US" baseline="0" dirty="0" smtClean="0"/>
              <a:t>-Media campaign.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15</a:t>
            </a:fld>
            <a:endParaRPr lang="en-US"/>
          </a:p>
        </p:txBody>
      </p:sp>
    </p:spTree>
    <p:extLst>
      <p:ext uri="{BB962C8B-B14F-4D97-AF65-F5344CB8AC3E}">
        <p14:creationId xmlns:p14="http://schemas.microsoft.com/office/powerpoint/2010/main" val="88514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Professor Media was designed</a:t>
            </a:r>
            <a:r>
              <a:rPr lang="en-US" baseline="0" dirty="0" smtClean="0"/>
              <a:t> and drawn by Bettie Lucas and can be used on Media or other Public Policy issues that relate to Media. Professor Media is the copyrighted mascot for the Family </a:t>
            </a:r>
            <a:r>
              <a:rPr lang="en-US" baseline="0" dirty="0" err="1" smtClean="0"/>
              <a:t>ChoicE</a:t>
            </a:r>
            <a:r>
              <a:rPr lang="en-US" baseline="0" dirty="0" smtClean="0"/>
              <a:t>-Media, Tune into Family project introduced in 2006. </a:t>
            </a:r>
          </a:p>
          <a:p>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16</a:t>
            </a:fld>
            <a:endParaRPr lang="en-US"/>
          </a:p>
        </p:txBody>
      </p:sp>
    </p:spTree>
    <p:extLst>
      <p:ext uri="{BB962C8B-B14F-4D97-AF65-F5344CB8AC3E}">
        <p14:creationId xmlns:p14="http://schemas.microsoft.com/office/powerpoint/2010/main" val="146770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adopted at the 2024 Conference ~ our Vision Logo ~~ Home Family Community</a:t>
            </a:r>
          </a:p>
          <a:p>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17</a:t>
            </a:fld>
            <a:endParaRPr lang="en-US"/>
          </a:p>
        </p:txBody>
      </p:sp>
    </p:spTree>
    <p:extLst>
      <p:ext uri="{BB962C8B-B14F-4D97-AF65-F5344CB8AC3E}">
        <p14:creationId xmlns:p14="http://schemas.microsoft.com/office/powerpoint/2010/main" val="5690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Banner was developed to go with our Food Security project.</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18</a:t>
            </a:fld>
            <a:endParaRPr lang="en-US"/>
          </a:p>
        </p:txBody>
      </p:sp>
    </p:spTree>
    <p:extLst>
      <p:ext uri="{BB962C8B-B14F-4D97-AF65-F5344CB8AC3E}">
        <p14:creationId xmlns:p14="http://schemas.microsoft.com/office/powerpoint/2010/main" val="388241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License Agreement that states sign to use the FCE Trademarks. The address will be changed after April 30, 2025. AND the list of trademarked items will be updated.</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19</a:t>
            </a:fld>
            <a:endParaRPr lang="en-US"/>
          </a:p>
        </p:txBody>
      </p:sp>
    </p:spTree>
    <p:extLst>
      <p:ext uri="{BB962C8B-B14F-4D97-AF65-F5344CB8AC3E}">
        <p14:creationId xmlns:p14="http://schemas.microsoft.com/office/powerpoint/2010/main" val="1430214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License Agreement is good for 3 years.</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20</a:t>
            </a:fld>
            <a:endParaRPr lang="en-US"/>
          </a:p>
        </p:txBody>
      </p:sp>
    </p:spTree>
    <p:extLst>
      <p:ext uri="{BB962C8B-B14F-4D97-AF65-F5344CB8AC3E}">
        <p14:creationId xmlns:p14="http://schemas.microsoft.com/office/powerpoint/2010/main" val="3972784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address will be updated on the License agreement.  </a:t>
            </a:r>
          </a:p>
          <a:p>
            <a:r>
              <a:rPr lang="en-US" dirty="0" smtClean="0"/>
              <a:t>The corporation and its subordinate divisions,</a:t>
            </a:r>
            <a:r>
              <a:rPr lang="en-US" baseline="0" dirty="0" smtClean="0"/>
              <a:t> state, multi-state, territorial, county associations, local chapters and members shall have the sole and exclusive right to use the name FCE. </a:t>
            </a:r>
          </a:p>
          <a:p>
            <a:r>
              <a:rPr lang="en-US" baseline="0" dirty="0" smtClean="0"/>
              <a:t>The National Board shall prescribe the conditions governing the use of FCE’s name, symbols, emblem, seal, trademarks, copyrights, materials and services by members, local chapters, county associations and state, multi-state and territorial subordinate divisions. </a:t>
            </a:r>
          </a:p>
          <a:p>
            <a:r>
              <a:rPr lang="en-US" baseline="0" dirty="0" smtClean="0"/>
              <a:t>The corporation shall have the exclusive and sole right to the use, or to allow or refuse the use of such names, symbols, seal, trademarks, copyrights, material, and services as it may legally adopt or has previously been used by the National Association for FCE. Application for the use of such names may be accomplished by contacting National FCE Headquarters.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21</a:t>
            </a:fld>
            <a:endParaRPr lang="en-US"/>
          </a:p>
        </p:txBody>
      </p:sp>
    </p:spTree>
    <p:extLst>
      <p:ext uri="{BB962C8B-B14F-4D97-AF65-F5344CB8AC3E}">
        <p14:creationId xmlns:p14="http://schemas.microsoft.com/office/powerpoint/2010/main" val="339297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affiliated state</a:t>
            </a:r>
            <a:r>
              <a:rPr lang="en-US" baseline="0" dirty="0" smtClean="0"/>
              <a:t> of FCE is covered by liability insurance. If you are requested to show proof of insurance you may fill out this Certificate of Insurance. It is updated yearly.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22</a:t>
            </a:fld>
            <a:endParaRPr lang="en-US"/>
          </a:p>
        </p:txBody>
      </p:sp>
    </p:spTree>
    <p:extLst>
      <p:ext uri="{BB962C8B-B14F-4D97-AF65-F5344CB8AC3E}">
        <p14:creationId xmlns:p14="http://schemas.microsoft.com/office/powerpoint/2010/main" val="1436688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level of FCE can request a Charter ~ to use the FCE name and promote FCE and FCL programs to their own members as well as the community at large.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23</a:t>
            </a:fld>
            <a:endParaRPr lang="en-US"/>
          </a:p>
        </p:txBody>
      </p:sp>
    </p:spTree>
    <p:extLst>
      <p:ext uri="{BB962C8B-B14F-4D97-AF65-F5344CB8AC3E}">
        <p14:creationId xmlns:p14="http://schemas.microsoft.com/office/powerpoint/2010/main" val="151501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a:t>
            </a:r>
            <a:r>
              <a:rPr lang="en-US" baseline="0" dirty="0" smtClean="0"/>
              <a:t> FCE Song ~ Onward, Ever Onward ~ we had this professionally printed with the 4 verses just recently.</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5</a:t>
            </a:fld>
            <a:endParaRPr lang="en-US"/>
          </a:p>
        </p:txBody>
      </p:sp>
    </p:spTree>
    <p:extLst>
      <p:ext uri="{BB962C8B-B14F-4D97-AF65-F5344CB8AC3E}">
        <p14:creationId xmlns:p14="http://schemas.microsoft.com/office/powerpoint/2010/main" val="2708566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Charter ~ again the address will be updated</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24</a:t>
            </a:fld>
            <a:endParaRPr lang="en-US"/>
          </a:p>
        </p:txBody>
      </p:sp>
    </p:spTree>
    <p:extLst>
      <p:ext uri="{BB962C8B-B14F-4D97-AF65-F5344CB8AC3E}">
        <p14:creationId xmlns:p14="http://schemas.microsoft.com/office/powerpoint/2010/main" val="211890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FCE Board can recognize someone as an Honorary Member by vote. A list</a:t>
            </a:r>
            <a:r>
              <a:rPr lang="en-US" baseline="0" dirty="0" smtClean="0"/>
              <a:t> of Honorary members is on the website.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25</a:t>
            </a:fld>
            <a:endParaRPr lang="en-US"/>
          </a:p>
        </p:txBody>
      </p:sp>
    </p:spTree>
    <p:extLst>
      <p:ext uri="{BB962C8B-B14F-4D97-AF65-F5344CB8AC3E}">
        <p14:creationId xmlns:p14="http://schemas.microsoft.com/office/powerpoint/2010/main" val="960887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26</a:t>
            </a:fld>
            <a:endParaRPr lang="en-US"/>
          </a:p>
        </p:txBody>
      </p:sp>
    </p:spTree>
    <p:extLst>
      <p:ext uri="{BB962C8B-B14F-4D97-AF65-F5344CB8AC3E}">
        <p14:creationId xmlns:p14="http://schemas.microsoft.com/office/powerpoint/2010/main" val="1901968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form is for states to report money they give to others as donations or scholarships. It helps National FCE tell our story of helping people.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28</a:t>
            </a:fld>
            <a:endParaRPr lang="en-US"/>
          </a:p>
        </p:txBody>
      </p:sp>
    </p:spTree>
    <p:extLst>
      <p:ext uri="{BB962C8B-B14F-4D97-AF65-F5344CB8AC3E}">
        <p14:creationId xmlns:p14="http://schemas.microsoft.com/office/powerpoint/2010/main" val="3870471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FCEs send their current list of officers to Headquarters and/or the webmaster. The date is January 1 but as soon after your elections the form will be appreciated. Again the address will be updated after April 30. </a:t>
            </a:r>
          </a:p>
          <a:p>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29</a:t>
            </a:fld>
            <a:endParaRPr lang="en-US"/>
          </a:p>
        </p:txBody>
      </p:sp>
    </p:spTree>
    <p:extLst>
      <p:ext uri="{BB962C8B-B14F-4D97-AF65-F5344CB8AC3E}">
        <p14:creationId xmlns:p14="http://schemas.microsoft.com/office/powerpoint/2010/main" val="1799834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a:t>
            </a:r>
            <a:r>
              <a:rPr lang="en-US" baseline="0" dirty="0" smtClean="0"/>
              <a:t> may request that the information not be listed. BUT your information is out there ~ we have all received requests from the National President, State President and other officers requesting money. Those are all scams. All FCE money comes from or to the State or National Treasurer and they will not be sending emails requesting funds or help in paying an invoice.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31</a:t>
            </a:fld>
            <a:endParaRPr lang="en-US"/>
          </a:p>
        </p:txBody>
      </p:sp>
    </p:spTree>
    <p:extLst>
      <p:ext uri="{BB962C8B-B14F-4D97-AF65-F5344CB8AC3E}">
        <p14:creationId xmlns:p14="http://schemas.microsoft.com/office/powerpoint/2010/main" val="3673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list of the trademarked items that FCE keeps current.</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6</a:t>
            </a:fld>
            <a:endParaRPr lang="en-US"/>
          </a:p>
        </p:txBody>
      </p:sp>
    </p:spTree>
    <p:extLst>
      <p:ext uri="{BB962C8B-B14F-4D97-AF65-F5344CB8AC3E}">
        <p14:creationId xmlns:p14="http://schemas.microsoft.com/office/powerpoint/2010/main" val="198845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FCE logo is</a:t>
            </a:r>
            <a:r>
              <a:rPr lang="en-US" baseline="0" dirty="0" smtClean="0"/>
              <a:t> the acronym for “Family and Community Education”. The logo should be used on stationery and envelopes. It should be kept clean and free of clutter, so it can be easily recognized. The logo includes FCE as well as the words.  The logo should not be used within state outlines. The name of the state may be used in the place of national . </a:t>
            </a:r>
            <a:r>
              <a:rPr lang="en-US" dirty="0" smtClean="0"/>
              <a:t>The FCE Logo in color and black and white. The official color is</a:t>
            </a:r>
            <a:r>
              <a:rPr lang="en-US" baseline="0" dirty="0" smtClean="0"/>
              <a:t> Printer’s Media Standard – 308 Blue.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8</a:t>
            </a:fld>
            <a:endParaRPr lang="en-US"/>
          </a:p>
        </p:txBody>
      </p:sp>
    </p:spTree>
    <p:extLst>
      <p:ext uri="{BB962C8B-B14F-4D97-AF65-F5344CB8AC3E}">
        <p14:creationId xmlns:p14="http://schemas.microsoft.com/office/powerpoint/2010/main" val="62165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emblem may be used for club program books, brochures or on FCE Educational material.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9</a:t>
            </a:fld>
            <a:endParaRPr lang="en-US"/>
          </a:p>
        </p:txBody>
      </p:sp>
    </p:spTree>
    <p:extLst>
      <p:ext uri="{BB962C8B-B14F-4D97-AF65-F5344CB8AC3E}">
        <p14:creationId xmlns:p14="http://schemas.microsoft.com/office/powerpoint/2010/main" val="367315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FCE Seal is used for formal items</a:t>
            </a:r>
            <a:r>
              <a:rPr lang="en-US" baseline="0" dirty="0" smtClean="0"/>
              <a:t> such as certificate of honor or achievement.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10</a:t>
            </a:fld>
            <a:endParaRPr lang="en-US"/>
          </a:p>
        </p:txBody>
      </p:sp>
    </p:spTree>
    <p:extLst>
      <p:ext uri="{BB962C8B-B14F-4D97-AF65-F5344CB8AC3E}">
        <p14:creationId xmlns:p14="http://schemas.microsoft.com/office/powerpoint/2010/main" val="36675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FCL logo is used for FCL</a:t>
            </a:r>
            <a:r>
              <a:rPr lang="en-US" baseline="0" dirty="0" smtClean="0"/>
              <a:t> items. Symbol s Printer’s Media Standard 355, words Printer’s Media Standard 5286.</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11</a:t>
            </a:fld>
            <a:endParaRPr lang="en-US"/>
          </a:p>
        </p:txBody>
      </p:sp>
    </p:spTree>
    <p:extLst>
      <p:ext uri="{BB962C8B-B14F-4D97-AF65-F5344CB8AC3E}">
        <p14:creationId xmlns:p14="http://schemas.microsoft.com/office/powerpoint/2010/main" val="397103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FCE TODAY is an official trademark of the newsletter publication for the National FCE organization.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12</a:t>
            </a:fld>
            <a:endParaRPr lang="en-US"/>
          </a:p>
        </p:txBody>
      </p:sp>
    </p:spTree>
    <p:extLst>
      <p:ext uri="{BB962C8B-B14F-4D97-AF65-F5344CB8AC3E}">
        <p14:creationId xmlns:p14="http://schemas.microsoft.com/office/powerpoint/2010/main" val="385318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FLASH</a:t>
            </a:r>
            <a:r>
              <a:rPr lang="en-US" baseline="0" dirty="0" smtClean="0"/>
              <a:t> is used for 1 or a most 2 items to get them out quickly to our membership via email.  </a:t>
            </a:r>
            <a:endParaRPr lang="en-US" dirty="0"/>
          </a:p>
        </p:txBody>
      </p:sp>
      <p:sp>
        <p:nvSpPr>
          <p:cNvPr id="4" name="Slide Number Placeholder 3"/>
          <p:cNvSpPr>
            <a:spLocks noGrp="1"/>
          </p:cNvSpPr>
          <p:nvPr>
            <p:ph type="sldNum" sz="quarter" idx="10"/>
          </p:nvPr>
        </p:nvSpPr>
        <p:spPr/>
        <p:txBody>
          <a:bodyPr/>
          <a:lstStyle/>
          <a:p>
            <a:fld id="{847F510A-67A0-48ED-8626-CD37DE1D79D2}" type="slidenum">
              <a:rPr lang="en-US" smtClean="0"/>
              <a:t>13</a:t>
            </a:fld>
            <a:endParaRPr lang="en-US"/>
          </a:p>
        </p:txBody>
      </p:sp>
    </p:spTree>
    <p:extLst>
      <p:ext uri="{BB962C8B-B14F-4D97-AF65-F5344CB8AC3E}">
        <p14:creationId xmlns:p14="http://schemas.microsoft.com/office/powerpoint/2010/main" val="423699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9F6FE-4B4C-44AA-A9A1-6AB218A4FB1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336820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9F6FE-4B4C-44AA-A9A1-6AB218A4FB1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60655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9F6FE-4B4C-44AA-A9A1-6AB218A4FB1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67118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9F6FE-4B4C-44AA-A9A1-6AB218A4FB1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11902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9F6FE-4B4C-44AA-A9A1-6AB218A4FB1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38816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9F6FE-4B4C-44AA-A9A1-6AB218A4FB1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11647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9F6FE-4B4C-44AA-A9A1-6AB218A4FB17}"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148754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9F6FE-4B4C-44AA-A9A1-6AB218A4FB17}"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254376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9F6FE-4B4C-44AA-A9A1-6AB218A4FB17}"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106730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9F6FE-4B4C-44AA-A9A1-6AB218A4FB1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181976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9F6FE-4B4C-44AA-A9A1-6AB218A4FB1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82D65-7109-473B-8BAD-5B78FC679E99}" type="slidenum">
              <a:rPr lang="en-US" smtClean="0"/>
              <a:t>‹#›</a:t>
            </a:fld>
            <a:endParaRPr lang="en-US"/>
          </a:p>
        </p:txBody>
      </p:sp>
    </p:spTree>
    <p:extLst>
      <p:ext uri="{BB962C8B-B14F-4D97-AF65-F5344CB8AC3E}">
        <p14:creationId xmlns:p14="http://schemas.microsoft.com/office/powerpoint/2010/main" val="304950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9F6FE-4B4C-44AA-A9A1-6AB218A4FB17}" type="datetimeFigureOut">
              <a:rPr lang="en-US" smtClean="0"/>
              <a:t>2/19/2025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2D65-7109-473B-8BAD-5B78FC679E99}" type="slidenum">
              <a:rPr lang="en-US" smtClean="0"/>
              <a:t>‹#›</a:t>
            </a:fld>
            <a:endParaRPr lang="en-US"/>
          </a:p>
        </p:txBody>
      </p:sp>
    </p:spTree>
    <p:extLst>
      <p:ext uri="{BB962C8B-B14F-4D97-AF65-F5344CB8AC3E}">
        <p14:creationId xmlns:p14="http://schemas.microsoft.com/office/powerpoint/2010/main" val="9783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tif"/></Relationships>
</file>

<file path=ppt/slides/_rels/slide1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t>2025 FCE MIDYEAR </a:t>
            </a:r>
            <a:endParaRPr lang="en-US" sz="8800" b="1" dirty="0"/>
          </a:p>
        </p:txBody>
      </p:sp>
      <p:sp>
        <p:nvSpPr>
          <p:cNvPr id="3" name="Subtitle 2"/>
          <p:cNvSpPr>
            <a:spLocks noGrp="1"/>
          </p:cNvSpPr>
          <p:nvPr>
            <p:ph type="subTitle" idx="1"/>
          </p:nvPr>
        </p:nvSpPr>
        <p:spPr/>
        <p:txBody>
          <a:bodyPr>
            <a:normAutofit/>
          </a:bodyPr>
          <a:lstStyle/>
          <a:p>
            <a:r>
              <a:rPr lang="en-US" sz="4400" dirty="0" smtClean="0"/>
              <a:t>Monday February 10 </a:t>
            </a:r>
          </a:p>
          <a:p>
            <a:r>
              <a:rPr lang="en-US" sz="4400" dirty="0" smtClean="0"/>
              <a:t>ZOOM</a:t>
            </a:r>
            <a:endParaRPr lang="en-US" sz="4400" dirty="0"/>
          </a:p>
        </p:txBody>
      </p:sp>
    </p:spTree>
    <p:extLst>
      <p:ext uri="{BB962C8B-B14F-4D97-AF65-F5344CB8AC3E}">
        <p14:creationId xmlns:p14="http://schemas.microsoft.com/office/powerpoint/2010/main" val="246561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C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5416" y="1268123"/>
            <a:ext cx="5290045" cy="504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15568" y="859536"/>
            <a:ext cx="2779776" cy="646331"/>
          </a:xfrm>
          <a:prstGeom prst="rect">
            <a:avLst/>
          </a:prstGeom>
          <a:noFill/>
        </p:spPr>
        <p:txBody>
          <a:bodyPr wrap="square" rtlCol="0">
            <a:spAutoFit/>
          </a:bodyPr>
          <a:lstStyle/>
          <a:p>
            <a:r>
              <a:rPr lang="en-US" sz="3600" dirty="0" smtClean="0"/>
              <a:t>FCE SEAL</a:t>
            </a:r>
            <a:endParaRPr lang="en-US" sz="3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20" y="1747136"/>
            <a:ext cx="4580629" cy="4437126"/>
          </a:xfrm>
          <a:prstGeom prst="rect">
            <a:avLst/>
          </a:prstGeom>
        </p:spPr>
      </p:pic>
    </p:spTree>
    <p:extLst>
      <p:ext uri="{BB962C8B-B14F-4D97-AF65-F5344CB8AC3E}">
        <p14:creationId xmlns:p14="http://schemas.microsoft.com/office/powerpoint/2010/main" val="824392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4716379" y="1949117"/>
            <a:ext cx="6472990" cy="2791326"/>
          </a:xfrm>
          <a:prstGeom prst="rect">
            <a:avLst/>
          </a:prstGeom>
        </p:spPr>
      </p:pic>
      <p:sp>
        <p:nvSpPr>
          <p:cNvPr id="3" name="TextBox 2"/>
          <p:cNvSpPr txBox="1"/>
          <p:nvPr/>
        </p:nvSpPr>
        <p:spPr>
          <a:xfrm>
            <a:off x="905256" y="758952"/>
            <a:ext cx="2157984" cy="646331"/>
          </a:xfrm>
          <a:prstGeom prst="rect">
            <a:avLst/>
          </a:prstGeom>
          <a:noFill/>
        </p:spPr>
        <p:txBody>
          <a:bodyPr wrap="square" rtlCol="0">
            <a:spAutoFit/>
          </a:bodyPr>
          <a:lstStyle/>
          <a:p>
            <a:r>
              <a:rPr lang="en-US" sz="3600" dirty="0" smtClean="0"/>
              <a:t>FCL Logo</a:t>
            </a:r>
            <a:endParaRPr lang="en-US" sz="3600" dirty="0"/>
          </a:p>
        </p:txBody>
      </p:sp>
    </p:spTree>
    <p:extLst>
      <p:ext uri="{BB962C8B-B14F-4D97-AF65-F5344CB8AC3E}">
        <p14:creationId xmlns:p14="http://schemas.microsoft.com/office/powerpoint/2010/main" val="298122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18346" y="2103119"/>
            <a:ext cx="9148813" cy="2228249"/>
            <a:chOff x="0" y="0"/>
            <a:chExt cx="6536256" cy="824484"/>
          </a:xfrm>
        </p:grpSpPr>
        <p:pic>
          <p:nvPicPr>
            <p:cNvPr id="3" name="Picture 2"/>
            <p:cNvPicPr/>
            <p:nvPr/>
          </p:nvPicPr>
          <p:blipFill>
            <a:blip r:embed="rId3"/>
            <a:stretch>
              <a:fillRect/>
            </a:stretch>
          </p:blipFill>
          <p:spPr>
            <a:xfrm>
              <a:off x="0" y="28956"/>
              <a:ext cx="1924722" cy="774124"/>
            </a:xfrm>
            <a:prstGeom prst="rect">
              <a:avLst/>
            </a:prstGeom>
          </p:spPr>
        </p:pic>
        <p:pic>
          <p:nvPicPr>
            <p:cNvPr id="4" name="Picture 3"/>
            <p:cNvPicPr/>
            <p:nvPr/>
          </p:nvPicPr>
          <p:blipFill>
            <a:blip r:embed="rId4"/>
            <a:stretch>
              <a:fillRect/>
            </a:stretch>
          </p:blipFill>
          <p:spPr>
            <a:xfrm>
              <a:off x="1923288" y="0"/>
              <a:ext cx="4612968" cy="824484"/>
            </a:xfrm>
            <a:prstGeom prst="rect">
              <a:avLst/>
            </a:prstGeom>
          </p:spPr>
        </p:pic>
      </p:grpSp>
      <p:sp>
        <p:nvSpPr>
          <p:cNvPr id="5" name="TextBox 4"/>
          <p:cNvSpPr txBox="1"/>
          <p:nvPr/>
        </p:nvSpPr>
        <p:spPr>
          <a:xfrm>
            <a:off x="969819" y="895927"/>
            <a:ext cx="2235200" cy="646331"/>
          </a:xfrm>
          <a:prstGeom prst="rect">
            <a:avLst/>
          </a:prstGeom>
          <a:noFill/>
        </p:spPr>
        <p:txBody>
          <a:bodyPr wrap="square" rtlCol="0">
            <a:spAutoFit/>
          </a:bodyPr>
          <a:lstStyle/>
          <a:p>
            <a:r>
              <a:rPr lang="en-US" sz="3600" dirty="0" smtClean="0"/>
              <a:t>FCE Today </a:t>
            </a:r>
            <a:endParaRPr lang="en-US" sz="3600" dirty="0"/>
          </a:p>
        </p:txBody>
      </p:sp>
    </p:spTree>
    <p:extLst>
      <p:ext uri="{BB962C8B-B14F-4D97-AF65-F5344CB8AC3E}">
        <p14:creationId xmlns:p14="http://schemas.microsoft.com/office/powerpoint/2010/main" val="1510451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3573779" y="3254653"/>
            <a:ext cx="970511" cy="1298462"/>
          </a:xfrm>
          <a:prstGeom prst="rect">
            <a:avLst/>
          </a:prstGeom>
          <a:ln>
            <a:noFill/>
          </a:ln>
          <a:effectLst>
            <a:outerShdw blurRad="292100" dist="139700" dir="2700000" algn="tl" rotWithShape="0">
              <a:srgbClr val="333333">
                <a:alpha val="65000"/>
              </a:srgbClr>
            </a:outerShdw>
          </a:effectLst>
        </p:spPr>
      </p:pic>
      <p:sp>
        <p:nvSpPr>
          <p:cNvPr id="4" name="Rectangle 3"/>
          <p:cNvSpPr>
            <a:spLocks noChangeArrowheads="1"/>
          </p:cNvSpPr>
          <p:nvPr/>
        </p:nvSpPr>
        <p:spPr bwMode="auto">
          <a:xfrm>
            <a:off x="4922984" y="3054120"/>
            <a:ext cx="5528608"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FCE FLASH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flipH="1">
            <a:off x="1117779" y="738908"/>
            <a:ext cx="2622948" cy="1200329"/>
          </a:xfrm>
          <a:prstGeom prst="rect">
            <a:avLst/>
          </a:prstGeom>
          <a:noFill/>
        </p:spPr>
        <p:txBody>
          <a:bodyPr wrap="square" rtlCol="0">
            <a:spAutoFit/>
          </a:bodyPr>
          <a:lstStyle/>
          <a:p>
            <a:r>
              <a:rPr lang="en-US" sz="3600" dirty="0" smtClean="0"/>
              <a:t>This is not copyrighted</a:t>
            </a:r>
            <a:endParaRPr lang="en-US" sz="3600" dirty="0"/>
          </a:p>
        </p:txBody>
      </p:sp>
    </p:spTree>
    <p:extLst>
      <p:ext uri="{BB962C8B-B14F-4D97-AF65-F5344CB8AC3E}">
        <p14:creationId xmlns:p14="http://schemas.microsoft.com/office/powerpoint/2010/main" val="4284444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82" y="895927"/>
            <a:ext cx="2410691" cy="646331"/>
          </a:xfrm>
          <a:prstGeom prst="rect">
            <a:avLst/>
          </a:prstGeom>
          <a:noFill/>
        </p:spPr>
        <p:txBody>
          <a:bodyPr wrap="square" rtlCol="0">
            <a:spAutoFit/>
          </a:bodyPr>
          <a:lstStyle/>
          <a:p>
            <a:r>
              <a:rPr lang="en-US" sz="3600" dirty="0" smtClean="0"/>
              <a:t>FCE Friends</a:t>
            </a:r>
            <a:endParaRPr lang="en-US" sz="3600" dirty="0"/>
          </a:p>
        </p:txBody>
      </p:sp>
      <p:grpSp>
        <p:nvGrpSpPr>
          <p:cNvPr id="3" name="Group 2"/>
          <p:cNvGrpSpPr/>
          <p:nvPr/>
        </p:nvGrpSpPr>
        <p:grpSpPr>
          <a:xfrm>
            <a:off x="4945621" y="557255"/>
            <a:ext cx="19656654" cy="5719665"/>
            <a:chOff x="-18388195" y="393201"/>
            <a:chExt cx="22123166" cy="6286879"/>
          </a:xfrm>
        </p:grpSpPr>
        <p:sp>
          <p:nvSpPr>
            <p:cNvPr id="69" name="Rectangle 68"/>
            <p:cNvSpPr/>
            <p:nvPr/>
          </p:nvSpPr>
          <p:spPr>
            <a:xfrm>
              <a:off x="807720" y="5472966"/>
              <a:ext cx="65646" cy="221954"/>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400" b="1">
                  <a:solidFill>
                    <a:srgbClr val="000000"/>
                  </a:solidFill>
                  <a:effectLst/>
                  <a:latin typeface="Arial" panose="020B0604020202020204" pitchFamily="34" charset="0"/>
                  <a:ea typeface="Arial" panose="020B0604020202020204" pitchFamily="34" charset="0"/>
                </a:rPr>
                <a:t> </a:t>
              </a:r>
              <a:endParaRPr lang="en-US" sz="1400">
                <a:solidFill>
                  <a:srgbClr val="000000"/>
                </a:solidFill>
                <a:effectLst/>
                <a:latin typeface="Arial" panose="020B0604020202020204" pitchFamily="34" charset="0"/>
                <a:ea typeface="Arial" panose="020B0604020202020204" pitchFamily="34" charset="0"/>
              </a:endParaRPr>
            </a:p>
          </p:txBody>
        </p:sp>
        <p:sp>
          <p:nvSpPr>
            <p:cNvPr id="72" name="Rectangle 71"/>
            <p:cNvSpPr/>
            <p:nvPr/>
          </p:nvSpPr>
          <p:spPr>
            <a:xfrm>
              <a:off x="714756" y="393201"/>
              <a:ext cx="289178" cy="444861"/>
            </a:xfrm>
            <a:prstGeom prst="rect">
              <a:avLst/>
            </a:prstGeom>
            <a:ln>
              <a:noFill/>
            </a:ln>
          </p:spPr>
          <p:txBody>
            <a:bodyPr vert="horz" lIns="0" tIns="0" rIns="0" bIns="0" rtlCol="0">
              <a:noAutofit/>
            </a:bodyPr>
            <a:lstStyle/>
            <a:p>
              <a:pPr marL="0" marR="0" indent="0">
                <a:lnSpc>
                  <a:spcPct val="107000"/>
                </a:lnSpc>
                <a:spcBef>
                  <a:spcPts val="0"/>
                </a:spcBef>
                <a:spcAft>
                  <a:spcPts val="800"/>
                </a:spcAft>
              </a:pPr>
              <a:endParaRPr lang="en-US" sz="1400" dirty="0">
                <a:solidFill>
                  <a:srgbClr val="000000"/>
                </a:solidFill>
                <a:effectLst/>
                <a:latin typeface="Arial" panose="020B0604020202020204" pitchFamily="34" charset="0"/>
                <a:ea typeface="Arial" panose="020B0604020202020204" pitchFamily="34" charset="0"/>
              </a:endParaRPr>
            </a:p>
          </p:txBody>
        </p:sp>
        <p:sp>
          <p:nvSpPr>
            <p:cNvPr id="75" name="Rectangle 74"/>
            <p:cNvSpPr/>
            <p:nvPr/>
          </p:nvSpPr>
          <p:spPr>
            <a:xfrm>
              <a:off x="1821180" y="445348"/>
              <a:ext cx="252139" cy="355317"/>
            </a:xfrm>
            <a:prstGeom prst="rect">
              <a:avLst/>
            </a:prstGeom>
            <a:ln>
              <a:noFill/>
            </a:ln>
          </p:spPr>
          <p:txBody>
            <a:bodyPr vert="horz" lIns="0" tIns="0" rIns="0" bIns="0" rtlCol="0">
              <a:noAutofit/>
            </a:bodyPr>
            <a:lstStyle/>
            <a:p>
              <a:pPr marL="0" marR="0" indent="0">
                <a:lnSpc>
                  <a:spcPct val="107000"/>
                </a:lnSpc>
                <a:spcBef>
                  <a:spcPts val="0"/>
                </a:spcBef>
                <a:spcAft>
                  <a:spcPts val="800"/>
                </a:spcAft>
              </a:pPr>
              <a:endParaRPr lang="en-US" sz="1400" dirty="0">
                <a:solidFill>
                  <a:srgbClr val="000000"/>
                </a:solidFill>
                <a:effectLst/>
                <a:latin typeface="Arial" panose="020B0604020202020204" pitchFamily="34" charset="0"/>
                <a:ea typeface="Arial" panose="020B0604020202020204" pitchFamily="34" charset="0"/>
              </a:endParaRPr>
            </a:p>
          </p:txBody>
        </p:sp>
        <p:sp>
          <p:nvSpPr>
            <p:cNvPr id="76" name="Rectangle 75"/>
            <p:cNvSpPr/>
            <p:nvPr/>
          </p:nvSpPr>
          <p:spPr>
            <a:xfrm>
              <a:off x="2010918" y="393201"/>
              <a:ext cx="446498" cy="444861"/>
            </a:xfrm>
            <a:prstGeom prst="rect">
              <a:avLst/>
            </a:prstGeom>
            <a:ln>
              <a:noFill/>
            </a:ln>
          </p:spPr>
          <p:txBody>
            <a:bodyPr vert="horz" lIns="0" tIns="0" rIns="0" bIns="0" rtlCol="0">
              <a:noAutofit/>
            </a:bodyPr>
            <a:lstStyle/>
            <a:p>
              <a:pPr marL="0" marR="0" indent="0">
                <a:lnSpc>
                  <a:spcPct val="107000"/>
                </a:lnSpc>
                <a:spcBef>
                  <a:spcPts val="0"/>
                </a:spcBef>
                <a:spcAft>
                  <a:spcPts val="800"/>
                </a:spcAft>
              </a:pPr>
              <a:endParaRPr lang="en-US" sz="1400" dirty="0">
                <a:solidFill>
                  <a:srgbClr val="000000"/>
                </a:solidFill>
                <a:effectLst/>
                <a:latin typeface="Arial" panose="020B0604020202020204" pitchFamily="34" charset="0"/>
                <a:ea typeface="Arial" panose="020B0604020202020204" pitchFamily="34" charset="0"/>
              </a:endParaRPr>
            </a:p>
          </p:txBody>
        </p:sp>
        <p:sp>
          <p:nvSpPr>
            <p:cNvPr id="77" name="Rectangle 76"/>
            <p:cNvSpPr/>
            <p:nvPr/>
          </p:nvSpPr>
          <p:spPr>
            <a:xfrm>
              <a:off x="2346198" y="445348"/>
              <a:ext cx="988070" cy="355317"/>
            </a:xfrm>
            <a:prstGeom prst="rect">
              <a:avLst/>
            </a:prstGeom>
            <a:ln>
              <a:noFill/>
            </a:ln>
          </p:spPr>
          <p:txBody>
            <a:bodyPr vert="horz" lIns="0" tIns="0" rIns="0" bIns="0" rtlCol="0">
              <a:noAutofit/>
            </a:bodyPr>
            <a:lstStyle/>
            <a:p>
              <a:pPr marL="0" marR="0" indent="0">
                <a:lnSpc>
                  <a:spcPct val="107000"/>
                </a:lnSpc>
                <a:spcBef>
                  <a:spcPts val="0"/>
                </a:spcBef>
                <a:spcAft>
                  <a:spcPts val="800"/>
                </a:spcAft>
              </a:pPr>
              <a:endParaRPr lang="en-US" sz="1400" dirty="0">
                <a:solidFill>
                  <a:srgbClr val="000000"/>
                </a:solidFill>
                <a:effectLst/>
                <a:latin typeface="Arial" panose="020B0604020202020204" pitchFamily="34" charset="0"/>
                <a:ea typeface="Arial" panose="020B0604020202020204" pitchFamily="34" charset="0"/>
              </a:endParaRPr>
            </a:p>
          </p:txBody>
        </p:sp>
        <p:sp>
          <p:nvSpPr>
            <p:cNvPr id="78" name="Rectangle 77"/>
            <p:cNvSpPr/>
            <p:nvPr/>
          </p:nvSpPr>
          <p:spPr>
            <a:xfrm>
              <a:off x="3089148" y="393201"/>
              <a:ext cx="131573" cy="444861"/>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2800" b="1">
                  <a:solidFill>
                    <a:srgbClr val="445C57"/>
                  </a:solidFill>
                  <a:effectLst/>
                  <a:latin typeface="Arial" panose="020B0604020202020204" pitchFamily="34" charset="0"/>
                  <a:ea typeface="Arial" panose="020B0604020202020204" pitchFamily="34" charset="0"/>
                </a:rPr>
                <a:t> </a:t>
              </a:r>
              <a:endParaRPr lang="en-US" sz="1400">
                <a:solidFill>
                  <a:srgbClr val="000000"/>
                </a:solidFill>
                <a:effectLst/>
                <a:latin typeface="Arial" panose="020B0604020202020204" pitchFamily="34" charset="0"/>
                <a:ea typeface="Arial" panose="020B0604020202020204" pitchFamily="34" charset="0"/>
              </a:endParaRPr>
            </a:p>
          </p:txBody>
        </p:sp>
        <p:sp>
          <p:nvSpPr>
            <p:cNvPr id="81" name="Rectangle 80"/>
            <p:cNvSpPr/>
            <p:nvPr/>
          </p:nvSpPr>
          <p:spPr>
            <a:xfrm>
              <a:off x="2332482" y="801633"/>
              <a:ext cx="131573" cy="444861"/>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2800" b="1">
                  <a:solidFill>
                    <a:srgbClr val="445C57"/>
                  </a:solidFill>
                  <a:effectLst/>
                  <a:latin typeface="Arial" panose="020B0604020202020204" pitchFamily="34" charset="0"/>
                  <a:ea typeface="Arial" panose="020B0604020202020204" pitchFamily="34" charset="0"/>
                </a:rPr>
                <a:t> </a:t>
              </a:r>
              <a:endParaRPr lang="en-US" sz="1400">
                <a:solidFill>
                  <a:srgbClr val="000000"/>
                </a:solidFill>
                <a:effectLst/>
                <a:latin typeface="Arial" panose="020B0604020202020204" pitchFamily="34" charset="0"/>
                <a:ea typeface="Arial" panose="020B0604020202020204" pitchFamily="34" charset="0"/>
              </a:endParaRPr>
            </a:p>
          </p:txBody>
        </p:sp>
        <p:sp>
          <p:nvSpPr>
            <p:cNvPr id="82" name="Rectangle 81"/>
            <p:cNvSpPr/>
            <p:nvPr/>
          </p:nvSpPr>
          <p:spPr>
            <a:xfrm>
              <a:off x="1911096" y="1634496"/>
              <a:ext cx="9628" cy="41934"/>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250" i="1">
                  <a:solidFill>
                    <a:srgbClr val="000000"/>
                  </a:solidFill>
                  <a:effectLst/>
                  <a:latin typeface="Goudy Old Style" panose="02020502050305020303" pitchFamily="18" charset="0"/>
                  <a:ea typeface="Goudy Old Style" panose="02020502050305020303" pitchFamily="18" charset="0"/>
                  <a:cs typeface="Goudy Old Style" panose="02020502050305020303" pitchFamily="18" charset="0"/>
                </a:rPr>
                <a:t> </a:t>
              </a:r>
              <a:endParaRPr lang="en-US" sz="1400">
                <a:solidFill>
                  <a:srgbClr val="000000"/>
                </a:solidFill>
                <a:effectLst/>
                <a:latin typeface="Arial" panose="020B0604020202020204" pitchFamily="34" charset="0"/>
                <a:ea typeface="Arial" panose="020B0604020202020204" pitchFamily="34" charset="0"/>
              </a:endParaRPr>
            </a:p>
          </p:txBody>
        </p:sp>
        <p:sp>
          <p:nvSpPr>
            <p:cNvPr id="83" name="Rectangle 82"/>
            <p:cNvSpPr/>
            <p:nvPr/>
          </p:nvSpPr>
          <p:spPr>
            <a:xfrm>
              <a:off x="3694939" y="6498843"/>
              <a:ext cx="40032" cy="18123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950">
                  <a:solidFill>
                    <a:srgbClr val="000000"/>
                  </a:solidFill>
                  <a:effectLst/>
                  <a:latin typeface="Goudy Old Style" panose="02020502050305020303" pitchFamily="18" charset="0"/>
                  <a:ea typeface="Goudy Old Style" panose="02020502050305020303" pitchFamily="18" charset="0"/>
                  <a:cs typeface="Goudy Old Style" panose="02020502050305020303" pitchFamily="18" charset="0"/>
                </a:rPr>
                <a:t> </a:t>
              </a:r>
              <a:endParaRPr lang="en-US" sz="1400">
                <a:solidFill>
                  <a:srgbClr val="000000"/>
                </a:solidFill>
                <a:effectLst/>
                <a:latin typeface="Arial" panose="020B0604020202020204" pitchFamily="34" charset="0"/>
                <a:ea typeface="Arial" panose="020B0604020202020204" pitchFamily="34" charset="0"/>
              </a:endParaRPr>
            </a:p>
          </p:txBody>
        </p:sp>
        <p:pic>
          <p:nvPicPr>
            <p:cNvPr id="84" name="Picture 83"/>
            <p:cNvPicPr/>
            <p:nvPr/>
          </p:nvPicPr>
          <p:blipFill>
            <a:blip r:embed="rId3"/>
            <a:stretch>
              <a:fillRect/>
            </a:stretch>
          </p:blipFill>
          <p:spPr>
            <a:xfrm>
              <a:off x="-18388195" y="800666"/>
              <a:ext cx="5859030" cy="5343457"/>
            </a:xfrm>
            <a:prstGeom prst="rect">
              <a:avLst/>
            </a:prstGeom>
          </p:spPr>
        </p:pic>
      </p:grpSp>
    </p:spTree>
    <p:extLst>
      <p:ext uri="{BB962C8B-B14F-4D97-AF65-F5344CB8AC3E}">
        <p14:creationId xmlns:p14="http://schemas.microsoft.com/office/powerpoint/2010/main" val="913956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275" y="1754170"/>
            <a:ext cx="5283200" cy="646331"/>
          </a:xfrm>
          <a:prstGeom prst="rect">
            <a:avLst/>
          </a:prstGeom>
          <a:noFill/>
        </p:spPr>
        <p:txBody>
          <a:bodyPr wrap="square" rtlCol="0">
            <a:spAutoFit/>
          </a:bodyPr>
          <a:lstStyle/>
          <a:p>
            <a:r>
              <a:rPr lang="en-US" sz="3600" dirty="0" smtClean="0"/>
              <a:t>FCE Family </a:t>
            </a:r>
            <a:r>
              <a:rPr lang="en-US" sz="3600" dirty="0" err="1" smtClean="0"/>
              <a:t>ChoicE</a:t>
            </a:r>
            <a:r>
              <a:rPr lang="en-US" sz="3600" dirty="0" smtClean="0"/>
              <a:t> Media</a:t>
            </a:r>
            <a:endParaRPr lang="en-US" sz="3600" dirty="0"/>
          </a:p>
        </p:txBody>
      </p:sp>
      <p:pic>
        <p:nvPicPr>
          <p:cNvPr id="1028" name="Picture 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1" name="Picture 12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12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3" name="Picture 12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13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13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6" name="Picture 13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7" name="Picture 13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8" name="Picture 13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59" name="Picture 13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0" name="Picture 13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1" name="Picture 13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2" name="Picture 13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3" name="Picture 13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7" name="Picture 15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163" descr="Look Up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47002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0079" y="3011406"/>
            <a:ext cx="7487188" cy="2674910"/>
          </a:xfrm>
          <a:prstGeom prst="rect">
            <a:avLst/>
          </a:prstGeom>
        </p:spPr>
      </p:pic>
      <p:sp>
        <p:nvSpPr>
          <p:cNvPr id="3" name="TextBox 2"/>
          <p:cNvSpPr txBox="1"/>
          <p:nvPr/>
        </p:nvSpPr>
        <p:spPr>
          <a:xfrm>
            <a:off x="839431" y="757893"/>
            <a:ext cx="5189894" cy="646331"/>
          </a:xfrm>
          <a:prstGeom prst="rect">
            <a:avLst/>
          </a:prstGeom>
          <a:noFill/>
        </p:spPr>
        <p:txBody>
          <a:bodyPr wrap="square" rtlCol="0">
            <a:spAutoFit/>
          </a:bodyPr>
          <a:lstStyle/>
          <a:p>
            <a:r>
              <a:rPr lang="en-US" sz="3600" dirty="0" smtClean="0"/>
              <a:t>FCE Family </a:t>
            </a:r>
            <a:r>
              <a:rPr lang="en-US" sz="3600" dirty="0" err="1" smtClean="0"/>
              <a:t>ChoicE</a:t>
            </a:r>
            <a:r>
              <a:rPr lang="en-US" sz="3600" dirty="0" smtClean="0"/>
              <a:t>-TV</a:t>
            </a:r>
            <a:endParaRPr lang="en-US" sz="3600" dirty="0"/>
          </a:p>
        </p:txBody>
      </p:sp>
    </p:spTree>
    <p:extLst>
      <p:ext uri="{BB962C8B-B14F-4D97-AF65-F5344CB8AC3E}">
        <p14:creationId xmlns:p14="http://schemas.microsoft.com/office/powerpoint/2010/main" val="2543894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9891" y="785091"/>
            <a:ext cx="4285673" cy="646331"/>
          </a:xfrm>
          <a:prstGeom prst="rect">
            <a:avLst/>
          </a:prstGeom>
          <a:noFill/>
        </p:spPr>
        <p:txBody>
          <a:bodyPr wrap="square" rtlCol="0">
            <a:spAutoFit/>
          </a:bodyPr>
          <a:lstStyle/>
          <a:p>
            <a:r>
              <a:rPr lang="en-US" sz="3600" dirty="0" smtClean="0"/>
              <a:t>FCE Professor Media</a:t>
            </a:r>
            <a:endParaRPr lang="en-US" sz="3600" dirty="0"/>
          </a:p>
        </p:txBody>
      </p:sp>
      <p:pic>
        <p:nvPicPr>
          <p:cNvPr id="3" name="Picture 2" descr="Surv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482" y="361377"/>
            <a:ext cx="3232214" cy="628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905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logo&#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4224990" y="1016001"/>
            <a:ext cx="6733309" cy="4378250"/>
          </a:xfrm>
          <a:prstGeom prst="rect">
            <a:avLst/>
          </a:prstGeom>
        </p:spPr>
      </p:pic>
      <p:sp>
        <p:nvSpPr>
          <p:cNvPr id="3" name="TextBox 2"/>
          <p:cNvSpPr txBox="1"/>
          <p:nvPr/>
        </p:nvSpPr>
        <p:spPr>
          <a:xfrm>
            <a:off x="1330036" y="1016001"/>
            <a:ext cx="3360835" cy="646331"/>
          </a:xfrm>
          <a:prstGeom prst="rect">
            <a:avLst/>
          </a:prstGeom>
          <a:noFill/>
        </p:spPr>
        <p:txBody>
          <a:bodyPr wrap="square" rtlCol="0">
            <a:spAutoFit/>
          </a:bodyPr>
          <a:lstStyle/>
          <a:p>
            <a:r>
              <a:rPr lang="en-US" sz="3600" dirty="0" smtClean="0"/>
              <a:t>FCE Vision Logo</a:t>
            </a:r>
            <a:endParaRPr lang="en-US" sz="3600" dirty="0"/>
          </a:p>
        </p:txBody>
      </p:sp>
    </p:spTree>
    <p:extLst>
      <p:ext uri="{BB962C8B-B14F-4D97-AF65-F5344CB8AC3E}">
        <p14:creationId xmlns:p14="http://schemas.microsoft.com/office/powerpoint/2010/main" val="2659604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gn with an umbrella on i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6157883" y="248365"/>
            <a:ext cx="3546763" cy="6336146"/>
          </a:xfrm>
          <a:prstGeom prst="rect">
            <a:avLst/>
          </a:prstGeom>
        </p:spPr>
      </p:pic>
      <p:sp>
        <p:nvSpPr>
          <p:cNvPr id="3" name="TextBox 2"/>
          <p:cNvSpPr txBox="1"/>
          <p:nvPr/>
        </p:nvSpPr>
        <p:spPr>
          <a:xfrm flipH="1">
            <a:off x="646544" y="729672"/>
            <a:ext cx="4248727" cy="1200329"/>
          </a:xfrm>
          <a:prstGeom prst="rect">
            <a:avLst/>
          </a:prstGeom>
          <a:noFill/>
        </p:spPr>
        <p:txBody>
          <a:bodyPr wrap="square" rtlCol="0">
            <a:spAutoFit/>
          </a:bodyPr>
          <a:lstStyle/>
          <a:p>
            <a:r>
              <a:rPr lang="en-US" sz="3600" dirty="0" smtClean="0"/>
              <a:t>FCE Food Security Banner</a:t>
            </a:r>
            <a:endParaRPr lang="en-US" sz="3600" dirty="0"/>
          </a:p>
        </p:txBody>
      </p:sp>
    </p:spTree>
    <p:extLst>
      <p:ext uri="{BB962C8B-B14F-4D97-AF65-F5344CB8AC3E}">
        <p14:creationId xmlns:p14="http://schemas.microsoft.com/office/powerpoint/2010/main" val="3129680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389"/>
            <a:ext cx="10515600" cy="1325563"/>
          </a:xfrm>
        </p:spPr>
        <p:txBody>
          <a:bodyPr>
            <a:noAutofit/>
          </a:bodyPr>
          <a:lstStyle/>
          <a:p>
            <a:pPr algn="ctr"/>
            <a:r>
              <a:rPr lang="en-US" sz="6000" b="1" dirty="0" smtClean="0"/>
              <a:t>NATIONAL FCE LICENSE </a:t>
            </a:r>
            <a:r>
              <a:rPr lang="en-US" sz="5400" b="1" dirty="0" smtClean="0"/>
              <a:t>APPLICATION FORM</a:t>
            </a:r>
            <a:endParaRPr lang="en-US" sz="5400" b="1" dirty="0"/>
          </a:p>
        </p:txBody>
      </p:sp>
      <p:sp>
        <p:nvSpPr>
          <p:cNvPr id="4" name="AutoShape 2" descr="~ (1674×1440)"/>
          <p:cNvSpPr>
            <a:spLocks noGrp="1" noChangeAspect="1" noChangeArrowheads="1"/>
          </p:cNvSpPr>
          <p:nvPr>
            <p:ph idx="1"/>
          </p:nvPr>
        </p:nvSpPr>
        <p:spPr bwMode="auto">
          <a:xfrm>
            <a:off x="338328" y="1743328"/>
            <a:ext cx="11503152" cy="48586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sz="1600" dirty="0" smtClean="0"/>
              <a:t>LICENSE </a:t>
            </a:r>
            <a:r>
              <a:rPr lang="en-US" sz="1600" dirty="0"/>
              <a:t>AGREEMENT FOR USE OF TRADE/SERVICE MARKS OF THE NATIONAL ASSOCIATION FOR FAMILY AND </a:t>
            </a:r>
            <a:r>
              <a:rPr lang="en-US" sz="1600" dirty="0" smtClean="0"/>
              <a:t>COMMUNITY </a:t>
            </a:r>
            <a:r>
              <a:rPr lang="en-US" sz="1600" dirty="0"/>
              <a:t>EDUCATION This License Agreement is made effective </a:t>
            </a:r>
            <a:r>
              <a:rPr lang="en-US" sz="1600" b="1" dirty="0"/>
              <a:t>as of the _____day of ________, in the year _____, </a:t>
            </a:r>
            <a:r>
              <a:rPr lang="en-US" sz="1600" dirty="0"/>
              <a:t>by and between the NATIONAL ASSOCIATION FOR FAMILY AND COMMUNITY EDUCATION, a non-profit corporation organized and existing under the laws of the state of North Carolina, whose mailing address is </a:t>
            </a:r>
            <a:r>
              <a:rPr lang="en-US" sz="1600" dirty="0">
                <a:solidFill>
                  <a:srgbClr val="FF0000"/>
                </a:solidFill>
              </a:rPr>
              <a:t>73 Cavalier Blvd., Suite 106, Florence, KY 41042 </a:t>
            </a:r>
            <a:r>
              <a:rPr lang="en-US" sz="1600" dirty="0"/>
              <a:t>(hereinafter referred to as “LICENSOR” or “National FCE”) and ___________________________________________ an affiliate of National FCE, whose mailing address is ____________________________ (hereinafter referred to as “LICENSEE” ) for the purpose of granting certain license rights to LICENSEE subject to the terms and conditions set forth herein. LICENSOR is the owner of trademarks, service marks and copyrights (hereinafter called “marks” or “rights”) and registrations thereof named and described below: </a:t>
            </a:r>
            <a:r>
              <a:rPr lang="en-US" sz="1600" b="1" dirty="0"/>
              <a:t>The FCE logo ____ ___________ The FCL logo_____________________ The FCE Seal________________ FCE Friends _____________________ Family </a:t>
            </a:r>
            <a:r>
              <a:rPr lang="en-US" sz="1600" b="1" dirty="0" err="1"/>
              <a:t>ChoicE</a:t>
            </a:r>
            <a:r>
              <a:rPr lang="en-US" sz="1600" b="1" dirty="0"/>
              <a:t>-TV_______________ Professor Media ___________________ Family </a:t>
            </a:r>
            <a:r>
              <a:rPr lang="en-US" sz="1600" b="1" dirty="0" err="1"/>
              <a:t>ChoicE</a:t>
            </a:r>
            <a:r>
              <a:rPr lang="en-US" sz="1600" b="1" dirty="0"/>
              <a:t>-Media____________ </a:t>
            </a:r>
            <a:r>
              <a:rPr lang="en-US" sz="1600" dirty="0"/>
              <a:t>(Check those desired to be licensed to LICENSEE) LICENSOR and LICENSEE desire to allow LICENSEE to have the right to make use of the Marks/Rights in its business to the extent that the Marks/Rights are used solely for the purposes of carrying out the ideals, goals and programs of LICENSOR and in consideration of LICENSEE’S position as an affiliate of National FCE and LICENSEE’s commitment to promote the ideals, goals and programs of LICENSOR, this License Agreement is made. LICENSEE acknowledges the ownership of the Marks/Rights of LICENSOR, agrees that it will do nothing inconsistent with such ownership and that all use of the Marks/Rights by LICENSEE shall inure to the benefit and be on behalf of LICENSOR, and agrees to assist LICENSOR in recording this Agreement with appropriate government and business authorities. LICENSEE agrees that nothing in this License Agreement shall give LICENSEE any right, title or interest in the Marks/Rights other than the right to use the Marks/Rights in accordance with this License Agreement and LICENSEE agrees that it will not attach the title of LICENSOR to the Marks/Rights or attack the validity of this License Agreement. LICENSEE agrees that the nature and quality of all services rendered by LICENSEE in connection with the Marks/Rights, all goods sold by LICENSEE under the Marks/Rights, and all related advertising, </a:t>
            </a:r>
          </a:p>
        </p:txBody>
      </p:sp>
    </p:spTree>
    <p:extLst>
      <p:ext uri="{BB962C8B-B14F-4D97-AF65-F5344CB8AC3E}">
        <p14:creationId xmlns:p14="http://schemas.microsoft.com/office/powerpoint/2010/main" val="258748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National FCE Headquarters</a:t>
            </a:r>
            <a:br>
              <a:rPr lang="en-US" dirty="0" smtClean="0"/>
            </a:br>
            <a:r>
              <a:rPr lang="en-US" dirty="0" smtClean="0"/>
              <a:t>73 Cavalier Suite 106</a:t>
            </a:r>
            <a:br>
              <a:rPr lang="en-US" dirty="0" smtClean="0"/>
            </a:br>
            <a:r>
              <a:rPr lang="en-US" dirty="0" smtClean="0"/>
              <a:t>Florence, KY 41404</a:t>
            </a:r>
            <a:br>
              <a:rPr lang="en-US" dirty="0" smtClean="0"/>
            </a:br>
            <a:endParaRPr lang="en-US" dirty="0"/>
          </a:p>
        </p:txBody>
      </p:sp>
      <p:sp>
        <p:nvSpPr>
          <p:cNvPr id="3" name="Subtitle 2"/>
          <p:cNvSpPr>
            <a:spLocks noGrp="1"/>
          </p:cNvSpPr>
          <p:nvPr>
            <p:ph type="subTitle" idx="1"/>
          </p:nvPr>
        </p:nvSpPr>
        <p:spPr/>
        <p:txBody>
          <a:bodyPr>
            <a:normAutofit/>
          </a:bodyPr>
          <a:lstStyle/>
          <a:p>
            <a:r>
              <a:rPr lang="en-US" sz="3600" dirty="0" smtClean="0"/>
              <a:t>All Forms due April 15 unless noted otherwise</a:t>
            </a:r>
            <a:endParaRPr lang="en-US" sz="3600" dirty="0"/>
          </a:p>
        </p:txBody>
      </p:sp>
    </p:spTree>
    <p:extLst>
      <p:ext uri="{BB962C8B-B14F-4D97-AF65-F5344CB8AC3E}">
        <p14:creationId xmlns:p14="http://schemas.microsoft.com/office/powerpoint/2010/main" val="1972836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768" y="164324"/>
            <a:ext cx="11201400" cy="6740307"/>
          </a:xfrm>
          <a:prstGeom prst="rect">
            <a:avLst/>
          </a:prstGeom>
        </p:spPr>
        <p:txBody>
          <a:bodyPr wrap="square">
            <a:spAutoFit/>
          </a:bodyPr>
          <a:lstStyle/>
          <a:p>
            <a:r>
              <a:rPr lang="en-US" sz="1600" dirty="0"/>
              <a:t>promotional and other related uses of the Marks/Rights by LICENSEE shall conform to standards set by and be under the control of LICENSOR. LICENSEE agrees to cooperate with LICENSOR in facilitating LICENSORS’s control of such nature and quality, to permit reasonable inspection of LICENSEE’s use of the Marks/Rights and to supply LICENSOR with specimens of all uses to the Marks/Rights upon request. LICENSEE shall comply with all applicable laws and regulations and obtain all appropriate government approval pertaining to the sale, distribution and advertising of goods and services covered by this License Agreement. LICENSEE agrees to use the Mark/Rights only in the form and manner and with appropriate legends as prescribed from time to time by LICENSOR and not to use another trademark or service mark or copyright in combination with any of the Marks/Rights without prior written approval of LICENSOR. LICENSEE agrees to notify LICENSOR of any unauthorized use of the Marks/Rights by others promptly as it comes to LICENSEE’s attention. LICENSOR shall have the sole right and discretion to bring infringement and unfair competition proceedings involving the Marks/Rights. LICENSEE desires to make use of the aforementioned Marks/Rights for the purposes and in the manner stated below and LICENSOR desires to grant to LICENSEE, a license to make use of the Marks/Rights for the purposes and in the manner as stated below. LICENSEE hereby represents that it intends to use the Marks/Rights for the following purposes :( i.e. logo to be used on cookbook.) LICENSEE hereby represents that it intends to use the Marks/Rights in the following manner :( i.e. logo to be stamped/printed on the cover/inside of cookbook) LICENSEE agrees that its right to use of the Marks/Rights and any profit resulting there from is subject to its representation that the Marks/Rights will be used exclusively to carry out the efforts of LICENSEE in promoting the ideals, goals and programs of the National Association for Family and Community Education(“National FCE”). LICENSOR herby grants to LICENSEE a license to use the above Marks/Rights solely for the purposes listed in </a:t>
            </a:r>
            <a:r>
              <a:rPr lang="en-US" sz="1600" b="1" dirty="0"/>
              <a:t>this Licenses Agreement for the period of three (3)years from this date and the License Agreement shall expire on ___________________ </a:t>
            </a:r>
            <a:r>
              <a:rPr lang="en-US" sz="1600" dirty="0"/>
              <a:t>according to its own terms if not renewed by the parties. In the event that LICENSEE ceases to be affiliated with LICENSOR at any time before the expiration of the License Agreement, this License Agreement will terminate automatically on the date that LICENSOR and LICENSEE are no longer affiliated with one another and LICENSEE will have no further rights to make use of any of the Marks/Rights as of the date that disaffiliation occurs. LICENSOR and LICENSEE understand that in the event of a breach of this License Agreement by LICENSEE, LICENSEE shall pay to LICENSOR an amount equal to $1000.00 as liquidated damages, per breach of this License Agreement LICENSEE acknowledges that it shall have no right to assign, delegate, sublicense, pledge, or otherwise transfer this License or any of its rights or obligations under this License Agreement to any other party. All notice and other communications relating to this License Agreement shall be in writing and shall be deemed to have been given, made and received only when delivered against receipt, or upon actual receipts of registered or certified mail, or other legal means, addressed as set forth below:</a:t>
            </a:r>
          </a:p>
        </p:txBody>
      </p:sp>
    </p:spTree>
    <p:extLst>
      <p:ext uri="{BB962C8B-B14F-4D97-AF65-F5344CB8AC3E}">
        <p14:creationId xmlns:p14="http://schemas.microsoft.com/office/powerpoint/2010/main" val="1453066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488" y="687568"/>
            <a:ext cx="11494008" cy="6001643"/>
          </a:xfrm>
          <a:prstGeom prst="rect">
            <a:avLst/>
          </a:prstGeom>
        </p:spPr>
        <p:txBody>
          <a:bodyPr wrap="square">
            <a:spAutoFit/>
          </a:bodyPr>
          <a:lstStyle/>
          <a:p>
            <a:r>
              <a:rPr lang="en-US" sz="1600" dirty="0"/>
              <a:t>If to LICENSOR: National Association for Family and Community Education </a:t>
            </a:r>
            <a:r>
              <a:rPr lang="en-US" sz="1600" dirty="0">
                <a:solidFill>
                  <a:srgbClr val="FF0000"/>
                </a:solidFill>
              </a:rPr>
              <a:t>73 Cavalier Blvd, Suite 106 Florence, KY </a:t>
            </a:r>
            <a:r>
              <a:rPr lang="en-US" sz="1600" dirty="0" smtClean="0">
                <a:solidFill>
                  <a:srgbClr val="FF0000"/>
                </a:solidFill>
              </a:rPr>
              <a:t>41042-5178</a:t>
            </a:r>
          </a:p>
          <a:p>
            <a:r>
              <a:rPr lang="en-US" sz="1600" dirty="0" smtClean="0"/>
              <a:t>If </a:t>
            </a:r>
            <a:r>
              <a:rPr lang="en-US" sz="1600" dirty="0"/>
              <a:t>to LICENSEE: Any renewal, modifications or amendment to this License Agreement shall be in writing signed by both parties. </a:t>
            </a:r>
            <a:endParaRPr lang="en-US" sz="1600" dirty="0" smtClean="0"/>
          </a:p>
          <a:p>
            <a:endParaRPr lang="en-US" sz="1600" dirty="0" smtClean="0"/>
          </a:p>
          <a:p>
            <a:r>
              <a:rPr lang="en-US" sz="1600" dirty="0" smtClean="0"/>
              <a:t>LICENSOR:					LICENSEE</a:t>
            </a:r>
            <a:r>
              <a:rPr lang="en-US" sz="1600" dirty="0"/>
              <a:t>: </a:t>
            </a:r>
            <a:endParaRPr lang="en-US" sz="1600" dirty="0" smtClean="0"/>
          </a:p>
          <a:p>
            <a:r>
              <a:rPr lang="en-US" sz="1600" dirty="0" smtClean="0"/>
              <a:t>By</a:t>
            </a:r>
            <a:r>
              <a:rPr lang="en-US" sz="1600" dirty="0"/>
              <a:t>:_______________________________ </a:t>
            </a:r>
            <a:r>
              <a:rPr lang="en-US" sz="1600" dirty="0" smtClean="0"/>
              <a:t>		By</a:t>
            </a:r>
            <a:r>
              <a:rPr lang="en-US" sz="1600" dirty="0"/>
              <a:t>:______________________________ </a:t>
            </a:r>
            <a:endParaRPr lang="en-US" sz="1600" dirty="0" smtClean="0"/>
          </a:p>
          <a:p>
            <a:r>
              <a:rPr lang="en-US" sz="1600" dirty="0" smtClean="0"/>
              <a:t>(</a:t>
            </a:r>
            <a:r>
              <a:rPr lang="en-US" sz="1600" dirty="0"/>
              <a:t>National FCE President) </a:t>
            </a:r>
            <a:r>
              <a:rPr lang="en-US" sz="1600" dirty="0" smtClean="0"/>
              <a:t>			(</a:t>
            </a:r>
            <a:r>
              <a:rPr lang="en-US" sz="1600" dirty="0"/>
              <a:t>Person/s requesting and responsible for use) </a:t>
            </a:r>
            <a:endParaRPr lang="en-US" sz="1600" dirty="0" smtClean="0"/>
          </a:p>
          <a:p>
            <a:r>
              <a:rPr lang="en-US" sz="1600" dirty="0" smtClean="0"/>
              <a:t>__________________________________ 		</a:t>
            </a:r>
          </a:p>
          <a:p>
            <a:r>
              <a:rPr lang="en-US" sz="1600" dirty="0" smtClean="0"/>
              <a:t>(</a:t>
            </a:r>
            <a:r>
              <a:rPr lang="en-US" sz="1600" dirty="0"/>
              <a:t>Print or type name) </a:t>
            </a:r>
            <a:r>
              <a:rPr lang="en-US" sz="1600" dirty="0" smtClean="0"/>
              <a:t>				Office/position</a:t>
            </a:r>
            <a:r>
              <a:rPr lang="en-US" sz="1600" dirty="0"/>
              <a:t>: __________________ </a:t>
            </a:r>
            <a:endParaRPr lang="en-US" sz="1600" dirty="0" smtClean="0"/>
          </a:p>
          <a:p>
            <a:r>
              <a:rPr lang="en-US" sz="1600" dirty="0" smtClean="0"/>
              <a:t>				</a:t>
            </a:r>
            <a:r>
              <a:rPr lang="en-US" sz="1600" dirty="0"/>
              <a:t>	</a:t>
            </a:r>
            <a:r>
              <a:rPr lang="en-US" sz="1600" dirty="0" smtClean="0"/>
              <a:t>(</a:t>
            </a:r>
            <a:r>
              <a:rPr lang="en-US" sz="1600" dirty="0"/>
              <a:t>In LICENSEE organization) </a:t>
            </a:r>
          </a:p>
          <a:p>
            <a:endParaRPr lang="en-US" sz="1600" dirty="0" smtClean="0"/>
          </a:p>
          <a:p>
            <a:r>
              <a:rPr lang="en-US" sz="1600" dirty="0"/>
              <a:t>	</a:t>
            </a:r>
            <a:r>
              <a:rPr lang="en-US" sz="1600" dirty="0" smtClean="0"/>
              <a:t>				 _______________________________ </a:t>
            </a:r>
          </a:p>
          <a:p>
            <a:endParaRPr lang="en-US" sz="1600" dirty="0" smtClean="0"/>
          </a:p>
          <a:p>
            <a:r>
              <a:rPr lang="en-US" sz="1600" dirty="0"/>
              <a:t>	</a:t>
            </a:r>
            <a:r>
              <a:rPr lang="en-US" sz="1600" dirty="0" smtClean="0"/>
              <a:t>				</a:t>
            </a:r>
            <a:r>
              <a:rPr lang="en-US" sz="1600" dirty="0"/>
              <a:t>(Print or type name) </a:t>
            </a:r>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endParaRPr lang="en-US" sz="1600" dirty="0" smtClean="0"/>
          </a:p>
          <a:p>
            <a:r>
              <a:rPr lang="en-US" sz="1600" dirty="0" smtClean="0"/>
              <a:t>(</a:t>
            </a:r>
            <a:r>
              <a:rPr lang="en-US" sz="1600" dirty="0"/>
              <a:t>Revised October 2006</a:t>
            </a:r>
            <a:r>
              <a:rPr lang="en-US" sz="1600" dirty="0" smtClean="0"/>
              <a:t>)</a:t>
            </a:r>
          </a:p>
          <a:p>
            <a:endParaRPr lang="en-US" sz="1600" dirty="0"/>
          </a:p>
          <a:p>
            <a:endParaRPr lang="en-US" sz="1600" dirty="0"/>
          </a:p>
        </p:txBody>
      </p:sp>
    </p:spTree>
    <p:extLst>
      <p:ext uri="{BB962C8B-B14F-4D97-AF65-F5344CB8AC3E}">
        <p14:creationId xmlns:p14="http://schemas.microsoft.com/office/powerpoint/2010/main" val="2299642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11"/>
            <a:ext cx="10515600" cy="1480377"/>
          </a:xfrm>
        </p:spPr>
        <p:txBody>
          <a:bodyPr>
            <a:noAutofit/>
          </a:bodyPr>
          <a:lstStyle/>
          <a:p>
            <a:pPr algn="ctr"/>
            <a:r>
              <a:rPr lang="en-US" sz="6000" b="1" dirty="0" smtClean="0"/>
              <a:t>NATIONAL FCE CERTIFICATE OF INSURANCE</a:t>
            </a:r>
            <a:endParaRPr lang="en-US" sz="6000" b="1" dirty="0"/>
          </a:p>
        </p:txBody>
      </p:sp>
      <p:sp>
        <p:nvSpPr>
          <p:cNvPr id="3" name="Content Placeholder 2"/>
          <p:cNvSpPr>
            <a:spLocks noGrp="1"/>
          </p:cNvSpPr>
          <p:nvPr>
            <p:ph idx="1"/>
          </p:nvPr>
        </p:nvSpPr>
        <p:spPr>
          <a:xfrm>
            <a:off x="365760" y="1690688"/>
            <a:ext cx="11402568" cy="4993576"/>
          </a:xfrm>
        </p:spPr>
        <p:txBody>
          <a:bodyPr>
            <a:normAutofit fontScale="77500" lnSpcReduction="20000"/>
          </a:bodyPr>
          <a:lstStyle/>
          <a:p>
            <a:pPr marL="0" indent="0" algn="ctr">
              <a:buNone/>
            </a:pPr>
            <a:r>
              <a:rPr lang="en-US" sz="2400" dirty="0"/>
              <a:t>Klamath Insurance Center, Inc. </a:t>
            </a:r>
            <a:endParaRPr lang="en-US" sz="2400" dirty="0" smtClean="0"/>
          </a:p>
          <a:p>
            <a:pPr marL="0" indent="0" algn="ctr">
              <a:spcBef>
                <a:spcPts val="0"/>
              </a:spcBef>
              <a:buNone/>
            </a:pPr>
            <a:r>
              <a:rPr lang="en-US" sz="2400" dirty="0" smtClean="0"/>
              <a:t>Request </a:t>
            </a:r>
            <a:r>
              <a:rPr lang="en-US" sz="2400" dirty="0"/>
              <a:t>for Certificate of </a:t>
            </a:r>
            <a:r>
              <a:rPr lang="en-US" sz="2400" dirty="0" smtClean="0"/>
              <a:t>Insurance</a:t>
            </a:r>
          </a:p>
          <a:p>
            <a:pPr marL="0" indent="0">
              <a:buNone/>
            </a:pPr>
            <a:r>
              <a:rPr lang="en-US" sz="2400" dirty="0" smtClean="0"/>
              <a:t>To: Nicolas </a:t>
            </a:r>
            <a:r>
              <a:rPr lang="en-US" sz="2400" dirty="0" err="1" smtClean="0"/>
              <a:t>Phair</a:t>
            </a:r>
            <a:r>
              <a:rPr lang="en-US" sz="2400" dirty="0" smtClean="0"/>
              <a:t> 					Date: </a:t>
            </a:r>
          </a:p>
          <a:p>
            <a:pPr marL="0" indent="0">
              <a:spcBef>
                <a:spcPts val="0"/>
              </a:spcBef>
              <a:buNone/>
            </a:pPr>
            <a:r>
              <a:rPr lang="en-US" sz="2400" dirty="0" smtClean="0"/>
              <a:t>Fax</a:t>
            </a:r>
            <a:r>
              <a:rPr lang="en-US" sz="2400" dirty="0"/>
              <a:t>: 541-882-5556 </a:t>
            </a:r>
            <a:endParaRPr lang="en-US" sz="2400" dirty="0" smtClean="0"/>
          </a:p>
          <a:p>
            <a:pPr marL="0" indent="0">
              <a:spcBef>
                <a:spcPts val="0"/>
              </a:spcBef>
              <a:buNone/>
            </a:pPr>
            <a:r>
              <a:rPr lang="en-US" sz="2400" dirty="0" smtClean="0"/>
              <a:t>Phone</a:t>
            </a:r>
            <a:r>
              <a:rPr lang="en-US" sz="2400" dirty="0"/>
              <a:t>: 541-882-5555 </a:t>
            </a:r>
            <a:endParaRPr lang="en-US" sz="2400" dirty="0" smtClean="0"/>
          </a:p>
          <a:p>
            <a:pPr marL="0" indent="0">
              <a:spcBef>
                <a:spcPts val="0"/>
              </a:spcBef>
              <a:buNone/>
            </a:pPr>
            <a:r>
              <a:rPr lang="en-US" sz="2400" dirty="0" smtClean="0"/>
              <a:t>E‐Mail</a:t>
            </a:r>
            <a:r>
              <a:rPr lang="en-US" sz="2400" dirty="0"/>
              <a:t>: nphair@klamathinsurance.com </a:t>
            </a:r>
            <a:endParaRPr lang="en-US" sz="2400" dirty="0" smtClean="0"/>
          </a:p>
          <a:p>
            <a:pPr marL="0" indent="0">
              <a:spcBef>
                <a:spcPts val="0"/>
              </a:spcBef>
              <a:buNone/>
            </a:pPr>
            <a:endParaRPr lang="en-US" sz="2400" dirty="0"/>
          </a:p>
          <a:p>
            <a:pPr marL="0" indent="0">
              <a:spcBef>
                <a:spcPts val="0"/>
              </a:spcBef>
              <a:buNone/>
            </a:pPr>
            <a:r>
              <a:rPr lang="en-US" sz="2400" dirty="0" smtClean="0"/>
              <a:t>Insured</a:t>
            </a:r>
            <a:r>
              <a:rPr lang="en-US" sz="2400" dirty="0"/>
              <a:t>: National Association for Family &amp; Community Education </a:t>
            </a:r>
            <a:endParaRPr lang="en-US" sz="2400" dirty="0" smtClean="0"/>
          </a:p>
          <a:p>
            <a:pPr marL="0" indent="0">
              <a:spcBef>
                <a:spcPts val="0"/>
              </a:spcBef>
              <a:buNone/>
            </a:pPr>
            <a:r>
              <a:rPr lang="en-US" sz="2400" dirty="0"/>
              <a:t>	</a:t>
            </a:r>
            <a:r>
              <a:rPr lang="en-US" sz="2200" dirty="0" smtClean="0">
                <a:solidFill>
                  <a:srgbClr val="FF0000"/>
                </a:solidFill>
              </a:rPr>
              <a:t>73 </a:t>
            </a:r>
            <a:r>
              <a:rPr lang="en-US" sz="2200" dirty="0">
                <a:solidFill>
                  <a:srgbClr val="FF0000"/>
                </a:solidFill>
              </a:rPr>
              <a:t>Cavalier Blvd, Suite 106 </a:t>
            </a:r>
            <a:endParaRPr lang="en-US" sz="2200" dirty="0" smtClean="0">
              <a:solidFill>
                <a:srgbClr val="FF0000"/>
              </a:solidFill>
            </a:endParaRPr>
          </a:p>
          <a:p>
            <a:pPr marL="0" indent="0">
              <a:spcBef>
                <a:spcPts val="0"/>
              </a:spcBef>
              <a:buNone/>
            </a:pPr>
            <a:r>
              <a:rPr lang="en-US" sz="2200" dirty="0">
                <a:solidFill>
                  <a:srgbClr val="FF0000"/>
                </a:solidFill>
              </a:rPr>
              <a:t>	</a:t>
            </a:r>
            <a:r>
              <a:rPr lang="en-US" sz="2200" dirty="0" smtClean="0">
                <a:solidFill>
                  <a:srgbClr val="FF0000"/>
                </a:solidFill>
              </a:rPr>
              <a:t>Florence</a:t>
            </a:r>
            <a:r>
              <a:rPr lang="en-US" sz="2200" dirty="0">
                <a:solidFill>
                  <a:srgbClr val="FF0000"/>
                </a:solidFill>
              </a:rPr>
              <a:t>, KY 41042 </a:t>
            </a:r>
            <a:endParaRPr lang="en-US" sz="2200" dirty="0" smtClean="0">
              <a:solidFill>
                <a:srgbClr val="FF0000"/>
              </a:solidFill>
            </a:endParaRPr>
          </a:p>
          <a:p>
            <a:pPr marL="0" indent="0">
              <a:spcBef>
                <a:spcPts val="0"/>
              </a:spcBef>
              <a:buNone/>
            </a:pPr>
            <a:endParaRPr lang="en-US" sz="2400" dirty="0" smtClean="0"/>
          </a:p>
          <a:p>
            <a:pPr marL="0" indent="0">
              <a:spcBef>
                <a:spcPts val="0"/>
              </a:spcBef>
              <a:buNone/>
            </a:pPr>
            <a:r>
              <a:rPr lang="en-US" sz="2400" dirty="0" smtClean="0"/>
              <a:t>Certificate </a:t>
            </a:r>
            <a:r>
              <a:rPr lang="en-US" sz="2400" dirty="0"/>
              <a:t>Holder Information (complete name &amp; mailing address). </a:t>
            </a:r>
            <a:endParaRPr lang="en-US" sz="2400" dirty="0" smtClean="0"/>
          </a:p>
          <a:p>
            <a:pPr marL="0" indent="0">
              <a:spcBef>
                <a:spcPts val="0"/>
              </a:spcBef>
              <a:buNone/>
            </a:pPr>
            <a:endParaRPr lang="en-US" sz="2400" dirty="0"/>
          </a:p>
          <a:p>
            <a:pPr marL="0" indent="0" algn="ctr">
              <a:spcBef>
                <a:spcPts val="0"/>
              </a:spcBef>
              <a:buNone/>
            </a:pPr>
            <a:r>
              <a:rPr lang="en-US" sz="2400" dirty="0" smtClean="0"/>
              <a:t>Interest </a:t>
            </a:r>
          </a:p>
          <a:p>
            <a:pPr marL="0" indent="0" algn="ctr">
              <a:spcBef>
                <a:spcPts val="0"/>
              </a:spcBef>
              <a:buNone/>
            </a:pPr>
            <a:endParaRPr lang="en-US" sz="2400" dirty="0" smtClean="0"/>
          </a:p>
          <a:p>
            <a:pPr marL="0" indent="0">
              <a:spcBef>
                <a:spcPts val="0"/>
              </a:spcBef>
              <a:buNone/>
            </a:pPr>
            <a:r>
              <a:rPr lang="en-US" sz="2400" b="1" dirty="0" smtClean="0"/>
              <a:t>Certificate </a:t>
            </a:r>
            <a:r>
              <a:rPr lang="en-US" sz="2400" b="1" dirty="0"/>
              <a:t>Holder </a:t>
            </a:r>
            <a:r>
              <a:rPr lang="en-US" sz="2400" dirty="0" smtClean="0"/>
              <a:t>				Additional </a:t>
            </a:r>
            <a:r>
              <a:rPr lang="en-US" sz="2400" dirty="0"/>
              <a:t>Insured </a:t>
            </a:r>
            <a:endParaRPr lang="en-US" sz="2400" dirty="0" smtClean="0"/>
          </a:p>
          <a:p>
            <a:pPr marL="0" indent="0">
              <a:spcBef>
                <a:spcPts val="0"/>
              </a:spcBef>
              <a:buNone/>
            </a:pPr>
            <a:r>
              <a:rPr lang="en-US" sz="2400" b="1" dirty="0" smtClean="0"/>
              <a:t>(</a:t>
            </a:r>
            <a:r>
              <a:rPr lang="en-US" sz="2400" b="1" dirty="0"/>
              <a:t>no additional charge) </a:t>
            </a:r>
            <a:r>
              <a:rPr lang="en-US" sz="2400" dirty="0" smtClean="0"/>
              <a:t>			(</a:t>
            </a:r>
            <a:r>
              <a:rPr lang="en-US" sz="2400" dirty="0"/>
              <a:t>If required, an additional charge may be assessed) </a:t>
            </a:r>
            <a:endParaRPr lang="en-US" sz="2400" dirty="0" smtClean="0"/>
          </a:p>
          <a:p>
            <a:pPr marL="0" indent="0">
              <a:spcBef>
                <a:spcPts val="0"/>
              </a:spcBef>
              <a:buNone/>
            </a:pPr>
            <a:endParaRPr lang="en-US" sz="2400" dirty="0" smtClean="0"/>
          </a:p>
          <a:p>
            <a:pPr marL="0" indent="0">
              <a:spcBef>
                <a:spcPts val="0"/>
              </a:spcBef>
              <a:buNone/>
            </a:pPr>
            <a:r>
              <a:rPr lang="en-US" sz="2400" dirty="0" smtClean="0"/>
              <a:t>Loss </a:t>
            </a:r>
            <a:r>
              <a:rPr lang="en-US" sz="2400" dirty="0"/>
              <a:t>Payee </a:t>
            </a:r>
            <a:r>
              <a:rPr lang="en-US" sz="2400" dirty="0" smtClean="0"/>
              <a:t>				Mortgagee </a:t>
            </a:r>
          </a:p>
          <a:p>
            <a:pPr marL="0" indent="0">
              <a:spcBef>
                <a:spcPts val="0"/>
              </a:spcBef>
              <a:buNone/>
            </a:pPr>
            <a:r>
              <a:rPr lang="en-US" sz="2400" dirty="0" smtClean="0"/>
              <a:t>Other </a:t>
            </a:r>
            <a:r>
              <a:rPr lang="en-US" sz="2400" dirty="0"/>
              <a:t>(explain) </a:t>
            </a:r>
            <a:endParaRPr lang="en-US" sz="2400" dirty="0" smtClean="0"/>
          </a:p>
          <a:p>
            <a:pPr marL="0" indent="0">
              <a:spcBef>
                <a:spcPts val="0"/>
              </a:spcBef>
              <a:buNone/>
            </a:pPr>
            <a:endParaRPr lang="en-US" sz="2400" dirty="0" smtClean="0"/>
          </a:p>
          <a:p>
            <a:pPr marL="0" indent="0">
              <a:spcBef>
                <a:spcPts val="0"/>
              </a:spcBef>
              <a:buNone/>
            </a:pPr>
            <a:r>
              <a:rPr lang="en-US" sz="1800" dirty="0" smtClean="0"/>
              <a:t>** </a:t>
            </a:r>
            <a:r>
              <a:rPr lang="en-US" sz="1800" dirty="0"/>
              <a:t>If you have received a written request for this certificate, please email it along with this form so we can comply with the complete request. Thank You.** Klamath Insurance Center, </a:t>
            </a:r>
            <a:r>
              <a:rPr lang="en-US" sz="1800" dirty="0" err="1"/>
              <a:t>Inc</a:t>
            </a:r>
            <a:r>
              <a:rPr lang="en-US" sz="1800" dirty="0"/>
              <a:t> 121 South 6th Street, Klamath Falls, OR 97601</a:t>
            </a:r>
          </a:p>
        </p:txBody>
      </p:sp>
    </p:spTree>
    <p:extLst>
      <p:ext uri="{BB962C8B-B14F-4D97-AF65-F5344CB8AC3E}">
        <p14:creationId xmlns:p14="http://schemas.microsoft.com/office/powerpoint/2010/main" val="1185531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6700" dirty="0" smtClean="0"/>
              <a:t>CHARTER</a:t>
            </a:r>
            <a:r>
              <a:rPr lang="en-US" dirty="0" smtClean="0"/>
              <a:t/>
            </a:r>
            <a:br>
              <a:rPr lang="en-US" dirty="0" smtClean="0"/>
            </a:br>
            <a:endParaRPr lang="en-US" dirty="0"/>
          </a:p>
        </p:txBody>
      </p:sp>
      <p:sp>
        <p:nvSpPr>
          <p:cNvPr id="3" name="Content Placeholder 2"/>
          <p:cNvSpPr>
            <a:spLocks noGrp="1"/>
          </p:cNvSpPr>
          <p:nvPr>
            <p:ph idx="1"/>
          </p:nvPr>
        </p:nvSpPr>
        <p:spPr>
          <a:xfrm>
            <a:off x="374904" y="1551305"/>
            <a:ext cx="11420856" cy="4351338"/>
          </a:xfrm>
        </p:spPr>
        <p:txBody>
          <a:bodyPr>
            <a:normAutofit fontScale="85000" lnSpcReduction="20000"/>
          </a:bodyPr>
          <a:lstStyle/>
          <a:p>
            <a:pPr marL="0" indent="0" fontAlgn="base">
              <a:buNone/>
            </a:pPr>
            <a:r>
              <a:rPr lang="en-US" b="1" dirty="0" smtClean="0"/>
              <a:t>The </a:t>
            </a:r>
            <a:r>
              <a:rPr lang="en-US" b="1" dirty="0"/>
              <a:t>National Association for Family &amp; Community Education (National FCE) charters groups at the community, county and state level to use the FCE name and promote FCE programs, including the FCL program, to their own members as well as the community at large.</a:t>
            </a:r>
            <a:endParaRPr lang="en-US" dirty="0"/>
          </a:p>
          <a:p>
            <a:pPr marL="0" indent="0" fontAlgn="base">
              <a:buNone/>
            </a:pPr>
            <a:r>
              <a:rPr lang="en-US" dirty="0"/>
              <a:t> </a:t>
            </a:r>
          </a:p>
          <a:p>
            <a:pPr marL="0" indent="0" fontAlgn="base">
              <a:buNone/>
            </a:pPr>
            <a:r>
              <a:rPr lang="en-US" b="1" dirty="0"/>
              <a:t>National FCE provides the support service necessary to help the chartered group succeed in their use of the program.</a:t>
            </a:r>
            <a:endParaRPr lang="en-US" dirty="0"/>
          </a:p>
          <a:p>
            <a:pPr marL="0" indent="0" fontAlgn="base">
              <a:buNone/>
            </a:pPr>
            <a:endParaRPr lang="en-US" b="1" dirty="0" smtClean="0"/>
          </a:p>
          <a:p>
            <a:pPr marL="0" indent="0" fontAlgn="base">
              <a:buNone/>
            </a:pPr>
            <a:r>
              <a:rPr lang="en-US" b="1" dirty="0" smtClean="0"/>
              <a:t>Groups </a:t>
            </a:r>
            <a:r>
              <a:rPr lang="en-US" b="1" dirty="0"/>
              <a:t>at the community, county and state level may obtain a charter agreement from the National FCE Headquarters.  The agreement must be filled out with the official name of the chartered group, the year the group became an FCE affiliate and signed by an authorized representative of the chartered group. The agreement is then returned to National FCE Headquarters and an official charter is issued.</a:t>
            </a:r>
            <a:endParaRPr lang="en-US" b="0" i="0" dirty="0">
              <a:effectLst/>
            </a:endParaRPr>
          </a:p>
        </p:txBody>
      </p:sp>
    </p:spTree>
    <p:extLst>
      <p:ext uri="{BB962C8B-B14F-4D97-AF65-F5344CB8AC3E}">
        <p14:creationId xmlns:p14="http://schemas.microsoft.com/office/powerpoint/2010/main" val="1322387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265" y="-66676"/>
            <a:ext cx="5887652" cy="8097253"/>
          </a:xfrm>
          <a:prstGeom prst="rect">
            <a:avLst/>
          </a:prstGeom>
        </p:spPr>
      </p:pic>
    </p:spTree>
    <p:extLst>
      <p:ext uri="{BB962C8B-B14F-4D97-AF65-F5344CB8AC3E}">
        <p14:creationId xmlns:p14="http://schemas.microsoft.com/office/powerpoint/2010/main" val="4156411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HONORARY MEMBER AWARD</a:t>
            </a:r>
            <a:endParaRPr lang="en-US" sz="6000" b="1" dirty="0"/>
          </a:p>
        </p:txBody>
      </p:sp>
      <p:sp>
        <p:nvSpPr>
          <p:cNvPr id="3" name="Content Placeholder 2"/>
          <p:cNvSpPr>
            <a:spLocks noGrp="1"/>
          </p:cNvSpPr>
          <p:nvPr>
            <p:ph idx="1"/>
          </p:nvPr>
        </p:nvSpPr>
        <p:spPr/>
        <p:txBody>
          <a:bodyPr>
            <a:normAutofit/>
          </a:bodyPr>
          <a:lstStyle/>
          <a:p>
            <a:pPr marL="0" indent="0" algn="ctr" fontAlgn="base">
              <a:buNone/>
            </a:pPr>
            <a:r>
              <a:rPr lang="en-US" dirty="0"/>
              <a:t/>
            </a:r>
            <a:br>
              <a:rPr lang="en-US" dirty="0"/>
            </a:br>
            <a:endParaRPr lang="en-US" dirty="0"/>
          </a:p>
          <a:p>
            <a:pPr marL="0" indent="0" fontAlgn="base">
              <a:buNone/>
            </a:pPr>
            <a:r>
              <a:rPr lang="en-US" b="1" dirty="0"/>
              <a:t>The Honorary Member Award is given to an individual selected by a unanimous vote of the Board of Directors for lifetime membership because of their dedicated efforts on behalf of FCE. The Honorary Membership carries with it all privileges of membership except the power to vote. Dues shall be waived.</a:t>
            </a:r>
            <a:endParaRPr lang="en-US" dirty="0"/>
          </a:p>
        </p:txBody>
      </p:sp>
    </p:spTree>
    <p:extLst>
      <p:ext uri="{BB962C8B-B14F-4D97-AF65-F5344CB8AC3E}">
        <p14:creationId xmlns:p14="http://schemas.microsoft.com/office/powerpoint/2010/main" val="532069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1507808"/>
          </a:xfrm>
        </p:spPr>
        <p:txBody>
          <a:bodyPr>
            <a:noAutofit/>
          </a:bodyPr>
          <a:lstStyle/>
          <a:p>
            <a:pPr algn="ctr"/>
            <a:r>
              <a:rPr lang="en-US" sz="6000" b="1" dirty="0" smtClean="0"/>
              <a:t>SAMPLE of FCE CHALLENGE</a:t>
            </a:r>
            <a:br>
              <a:rPr lang="en-US" sz="6000" b="1" dirty="0" smtClean="0"/>
            </a:br>
            <a:r>
              <a:rPr lang="en-US" sz="6000" b="1" dirty="0" smtClean="0"/>
              <a:t> </a:t>
            </a:r>
            <a:r>
              <a:rPr lang="en-US" sz="5400" b="1" dirty="0" smtClean="0"/>
              <a:t>FORM</a:t>
            </a:r>
            <a:endParaRPr lang="en-US" sz="5400" b="1" dirty="0"/>
          </a:p>
        </p:txBody>
      </p:sp>
      <p:sp>
        <p:nvSpPr>
          <p:cNvPr id="3" name="Content Placeholder 2"/>
          <p:cNvSpPr>
            <a:spLocks noGrp="1"/>
          </p:cNvSpPr>
          <p:nvPr>
            <p:ph idx="1"/>
          </p:nvPr>
        </p:nvSpPr>
        <p:spPr>
          <a:xfrm>
            <a:off x="374904" y="1690688"/>
            <a:ext cx="11494008" cy="4847271"/>
          </a:xfrm>
        </p:spPr>
        <p:txBody>
          <a:bodyPr>
            <a:normAutofit fontScale="70000" lnSpcReduction="20000"/>
          </a:bodyPr>
          <a:lstStyle/>
          <a:p>
            <a:pPr marL="0" indent="0" fontAlgn="base">
              <a:buNone/>
            </a:pPr>
            <a:r>
              <a:rPr lang="en-US" dirty="0" smtClean="0"/>
              <a:t>State</a:t>
            </a:r>
            <a:r>
              <a:rPr lang="en-US" dirty="0"/>
              <a:t>: ________________________________ </a:t>
            </a:r>
            <a:endParaRPr lang="en-US" dirty="0" smtClean="0"/>
          </a:p>
          <a:p>
            <a:pPr marL="0" indent="0" fontAlgn="base">
              <a:buNone/>
            </a:pPr>
            <a:r>
              <a:rPr lang="en-US" dirty="0" smtClean="0"/>
              <a:t>Person </a:t>
            </a:r>
            <a:r>
              <a:rPr lang="en-US" dirty="0"/>
              <a:t>Reporting: ______________________ </a:t>
            </a:r>
            <a:endParaRPr lang="en-US" dirty="0" smtClean="0"/>
          </a:p>
          <a:p>
            <a:pPr marL="0" indent="0" fontAlgn="base">
              <a:buNone/>
            </a:pPr>
            <a:r>
              <a:rPr lang="en-US" dirty="0" smtClean="0"/>
              <a:t>Target </a:t>
            </a:r>
            <a:r>
              <a:rPr lang="en-US" dirty="0"/>
              <a:t>Date: ___________________________ </a:t>
            </a:r>
            <a:endParaRPr lang="en-US" dirty="0" smtClean="0"/>
          </a:p>
          <a:p>
            <a:pPr marL="0" indent="0" fontAlgn="base">
              <a:buNone/>
            </a:pPr>
            <a:r>
              <a:rPr lang="en-US" dirty="0" smtClean="0"/>
              <a:t>Target </a:t>
            </a:r>
            <a:r>
              <a:rPr lang="en-US" dirty="0"/>
              <a:t>Audience: _______________________ </a:t>
            </a:r>
            <a:endParaRPr lang="en-US" dirty="0" smtClean="0"/>
          </a:p>
          <a:p>
            <a:pPr marL="0" indent="0" fontAlgn="base">
              <a:buNone/>
            </a:pPr>
            <a:r>
              <a:rPr lang="en-US" dirty="0" smtClean="0"/>
              <a:t>Materials </a:t>
            </a:r>
            <a:r>
              <a:rPr lang="en-US" dirty="0"/>
              <a:t>used: _________________________ </a:t>
            </a:r>
            <a:endParaRPr lang="en-US" dirty="0" smtClean="0"/>
          </a:p>
          <a:p>
            <a:pPr marL="0" indent="0" fontAlgn="base">
              <a:buNone/>
            </a:pPr>
            <a:r>
              <a:rPr lang="en-US" dirty="0" smtClean="0"/>
              <a:t>__________________________ </a:t>
            </a:r>
          </a:p>
          <a:p>
            <a:pPr marL="0" indent="0" fontAlgn="base">
              <a:buNone/>
            </a:pPr>
            <a:r>
              <a:rPr lang="en-US" dirty="0" smtClean="0"/>
              <a:t>__________________________ </a:t>
            </a:r>
          </a:p>
          <a:p>
            <a:pPr marL="0" indent="0" fontAlgn="base">
              <a:buNone/>
            </a:pPr>
            <a:r>
              <a:rPr lang="en-US" dirty="0" smtClean="0"/>
              <a:t>__________________________ </a:t>
            </a:r>
          </a:p>
          <a:p>
            <a:pPr marL="0" indent="0" fontAlgn="base">
              <a:buNone/>
            </a:pPr>
            <a:r>
              <a:rPr lang="en-US" dirty="0" smtClean="0"/>
              <a:t>__________________________ </a:t>
            </a:r>
          </a:p>
          <a:p>
            <a:pPr marL="0" indent="0" fontAlgn="base">
              <a:buNone/>
            </a:pPr>
            <a:r>
              <a:rPr lang="en-US" dirty="0" smtClean="0"/>
              <a:t>Follow-up </a:t>
            </a:r>
            <a:r>
              <a:rPr lang="en-US" dirty="0"/>
              <a:t>Meeting Date: _________________ </a:t>
            </a:r>
            <a:endParaRPr lang="en-US" dirty="0" smtClean="0"/>
          </a:p>
          <a:p>
            <a:pPr marL="0" indent="0" fontAlgn="base">
              <a:buNone/>
            </a:pPr>
            <a:r>
              <a:rPr lang="en-US" dirty="0" smtClean="0"/>
              <a:t>How </a:t>
            </a:r>
            <a:r>
              <a:rPr lang="en-US" dirty="0"/>
              <a:t>was the material used: </a:t>
            </a:r>
            <a:r>
              <a:rPr lang="en-US" dirty="0" smtClean="0"/>
              <a:t> _________________________________________________________________ </a:t>
            </a:r>
          </a:p>
          <a:p>
            <a:pPr marL="0" indent="0" fontAlgn="base">
              <a:buNone/>
            </a:pPr>
            <a:r>
              <a:rPr lang="en-US" dirty="0" smtClean="0"/>
              <a:t> </a:t>
            </a:r>
          </a:p>
          <a:p>
            <a:pPr marL="0" indent="0" fontAlgn="base">
              <a:buNone/>
            </a:pPr>
            <a:r>
              <a:rPr lang="en-US" dirty="0" smtClean="0"/>
              <a:t>Final </a:t>
            </a:r>
            <a:r>
              <a:rPr lang="en-US" dirty="0"/>
              <a:t>results: </a:t>
            </a:r>
            <a:r>
              <a:rPr lang="en-US" dirty="0" smtClean="0"/>
              <a:t>______________________________________________________________________________ </a:t>
            </a:r>
            <a:endParaRPr lang="en-US" dirty="0"/>
          </a:p>
        </p:txBody>
      </p:sp>
    </p:spTree>
    <p:extLst>
      <p:ext uri="{BB962C8B-B14F-4D97-AF65-F5344CB8AC3E}">
        <p14:creationId xmlns:p14="http://schemas.microsoft.com/office/powerpoint/2010/main" val="3946592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88" y="1435608"/>
            <a:ext cx="11622024" cy="5239512"/>
          </a:xfrm>
        </p:spPr>
        <p:txBody>
          <a:bodyPr>
            <a:normAutofit fontScale="70000" lnSpcReduction="20000"/>
          </a:bodyPr>
          <a:lstStyle/>
          <a:p>
            <a:pPr marL="0" indent="0">
              <a:buNone/>
            </a:pPr>
            <a:r>
              <a:rPr lang="en-US" sz="2600" dirty="0" smtClean="0"/>
              <a:t>A. The </a:t>
            </a:r>
            <a:r>
              <a:rPr lang="en-US" sz="2600" dirty="0"/>
              <a:t>Marketing/Promotions Committee was charged with recommending ways to promote FCE products/ materials and market FCE. The marketing committee met with the membership committee at the 2006 fall board meeting, brainstormed and proposed several ideas to the board. One of the ideas was a sample packet of materials and products to be given to other organizations and individuals. This can be a viable way to “market” FCE to different target audiences. For instance: A. Young Families: include the Hearth Fire lesson on “Kitchen Concoctions,” any of the “Media” Hearth Fires, an FCE Friends storybook and stuffed animal, a membership brochure, a letter introducing FCE, a list of available materials, and Headquarters information. </a:t>
            </a:r>
            <a:endParaRPr lang="en-US" sz="2600" dirty="0" smtClean="0"/>
          </a:p>
          <a:p>
            <a:pPr marL="0" indent="0">
              <a:buNone/>
            </a:pPr>
            <a:r>
              <a:rPr lang="en-US" sz="2600" dirty="0" smtClean="0"/>
              <a:t>B</a:t>
            </a:r>
            <a:r>
              <a:rPr lang="en-US" sz="2600" dirty="0"/>
              <a:t>. Parent Teacher Associations/Parent Patron Associations: include all of the “Media” Hearth Fire lessons and perhaps the Hearth Fire “Recruiting and Keeping Members,” and, of course, the letter introducing our organization, membership brochure, list of materials, and Headquarters information. </a:t>
            </a:r>
            <a:endParaRPr lang="en-US" sz="2600" dirty="0" smtClean="0"/>
          </a:p>
          <a:p>
            <a:pPr marL="0" indent="0">
              <a:buNone/>
            </a:pPr>
            <a:r>
              <a:rPr lang="en-US" sz="2600" dirty="0" smtClean="0"/>
              <a:t>C</a:t>
            </a:r>
            <a:r>
              <a:rPr lang="en-US" sz="2600" dirty="0"/>
              <a:t>. Pre Schools/Day Care Centers: include FCE Friends/Puppets, FCE Friends Storybooks to coincide with the FCE Friends, Hearth Fire “Someone’s in the Kitchen Making Concoctions,” “Kids for Character” video, information on the “Books for Newborns” project conducted in the local area. Also include a letter introducing the organization, membership brochures and forms. Any other information about local child oriented programs sponsored by the local FCE groups. </a:t>
            </a:r>
            <a:endParaRPr lang="en-US" sz="2600" dirty="0" smtClean="0"/>
          </a:p>
          <a:p>
            <a:pPr marL="0" indent="0">
              <a:buNone/>
            </a:pPr>
            <a:r>
              <a:rPr lang="en-US" sz="2600" dirty="0" smtClean="0"/>
              <a:t>D</a:t>
            </a:r>
            <a:r>
              <a:rPr lang="en-US" sz="2600" dirty="0"/>
              <a:t>. Organizations similar to Rotary Clubs, American Association of University Women, local Chamber of Commerce and Quota Clubs: Include Hearth Fires such as “Board Service: Leadership in Action,” “The Care and Feeding of Group Members,” and “True Leadership.” Also include information on other materials available with an offer to bring programs such as “The Deadly Triangle of Violence” to their groups. Make sure to include membership brochures and forms, information on the organization, and National and local contact information. </a:t>
            </a:r>
            <a:endParaRPr lang="en-US" sz="2600" dirty="0" smtClean="0"/>
          </a:p>
          <a:p>
            <a:pPr marL="0" indent="0">
              <a:buNone/>
            </a:pPr>
            <a:r>
              <a:rPr lang="en-US" sz="2600" dirty="0" smtClean="0"/>
              <a:t>E. National FCE </a:t>
            </a:r>
            <a:r>
              <a:rPr lang="en-US" sz="2600" dirty="0"/>
              <a:t>is offering this as a challenge to the state organizations, and of course with the challenge to participate comes the incentive that there will be a PRIZE!! Each state that participates in the “Sample FCE” challenge, fills out the report form, and mails it to the board chairman, by the deadline established, will be judged by the other state presidents. The one chosen to be the winner will receive a gift certificate valued at $100.00 to be redeemed for National FCE materials</a:t>
            </a:r>
            <a:r>
              <a:rPr lang="en-US" dirty="0"/>
              <a:t>. </a:t>
            </a:r>
          </a:p>
        </p:txBody>
      </p:sp>
      <p:sp>
        <p:nvSpPr>
          <p:cNvPr id="6" name="TextBox 5"/>
          <p:cNvSpPr txBox="1"/>
          <p:nvPr/>
        </p:nvSpPr>
        <p:spPr>
          <a:xfrm>
            <a:off x="667512" y="274320"/>
            <a:ext cx="10360152" cy="769441"/>
          </a:xfrm>
          <a:prstGeom prst="rect">
            <a:avLst/>
          </a:prstGeom>
          <a:noFill/>
        </p:spPr>
        <p:txBody>
          <a:bodyPr wrap="square" rtlCol="0">
            <a:spAutoFit/>
          </a:bodyPr>
          <a:lstStyle/>
          <a:p>
            <a:pPr algn="ctr"/>
            <a:r>
              <a:rPr lang="en-US" sz="4400" dirty="0" smtClean="0"/>
              <a:t>Sample of FCE Challenge</a:t>
            </a:r>
            <a:endParaRPr lang="en-US" sz="4400" dirty="0"/>
          </a:p>
        </p:txBody>
      </p:sp>
    </p:spTree>
    <p:extLst>
      <p:ext uri="{BB962C8B-B14F-4D97-AF65-F5344CB8AC3E}">
        <p14:creationId xmlns:p14="http://schemas.microsoft.com/office/powerpoint/2010/main" val="2695215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FCE SCHOLARSHIP FORM</a:t>
            </a:r>
            <a:endParaRPr lang="en-US" dirty="0"/>
          </a:p>
        </p:txBody>
      </p:sp>
      <p:sp>
        <p:nvSpPr>
          <p:cNvPr id="3" name="Content Placeholder 2"/>
          <p:cNvSpPr>
            <a:spLocks noGrp="1"/>
          </p:cNvSpPr>
          <p:nvPr>
            <p:ph idx="1"/>
          </p:nvPr>
        </p:nvSpPr>
        <p:spPr>
          <a:xfrm>
            <a:off x="838200" y="1502229"/>
            <a:ext cx="10515600" cy="4879910"/>
          </a:xfrm>
        </p:spPr>
        <p:txBody>
          <a:bodyPr>
            <a:normAutofit fontScale="77500" lnSpcReduction="20000"/>
          </a:bodyPr>
          <a:lstStyle/>
          <a:p>
            <a:pPr marL="0" indent="0">
              <a:buNone/>
            </a:pPr>
            <a:r>
              <a:rPr lang="en-US" dirty="0" smtClean="0"/>
              <a:t>Summary </a:t>
            </a:r>
            <a:r>
              <a:rPr lang="en-US" dirty="0"/>
              <a:t>for: Year________ State_________________ </a:t>
            </a:r>
            <a:endParaRPr lang="en-US" dirty="0" smtClean="0"/>
          </a:p>
          <a:p>
            <a:pPr marL="0" indent="0">
              <a:buNone/>
            </a:pPr>
            <a:r>
              <a:rPr lang="en-US" dirty="0" smtClean="0"/>
              <a:t>Due </a:t>
            </a:r>
            <a:r>
              <a:rPr lang="en-US" dirty="0"/>
              <a:t>Date: Postmarked April 15 </a:t>
            </a:r>
            <a:endParaRPr lang="en-US" dirty="0" smtClean="0"/>
          </a:p>
          <a:p>
            <a:pPr marL="0" indent="0">
              <a:buNone/>
            </a:pPr>
            <a:r>
              <a:rPr lang="en-US" dirty="0" smtClean="0"/>
              <a:t>Send </a:t>
            </a:r>
            <a:r>
              <a:rPr lang="en-US" dirty="0"/>
              <a:t>one copy to: </a:t>
            </a:r>
            <a:r>
              <a:rPr lang="en-US" sz="2600" dirty="0"/>
              <a:t>National FCE Headquarters </a:t>
            </a:r>
            <a:r>
              <a:rPr lang="en-US" sz="2600" dirty="0">
                <a:solidFill>
                  <a:srgbClr val="FF0000"/>
                </a:solidFill>
              </a:rPr>
              <a:t>73 Cavalier Blvd. Suite 106 Florence, KY 41042 </a:t>
            </a:r>
            <a:endParaRPr lang="en-US" sz="2600" dirty="0" smtClean="0">
              <a:solidFill>
                <a:srgbClr val="FF0000"/>
              </a:solidFill>
            </a:endParaRPr>
          </a:p>
          <a:p>
            <a:pPr marL="0" indent="0">
              <a:buNone/>
            </a:pPr>
            <a:r>
              <a:rPr lang="en-US" dirty="0" smtClean="0"/>
              <a:t>Name </a:t>
            </a:r>
            <a:r>
              <a:rPr lang="en-US" dirty="0"/>
              <a:t>of person submitting: </a:t>
            </a:r>
            <a:r>
              <a:rPr lang="en-US" dirty="0" smtClean="0"/>
              <a:t>______________________ </a:t>
            </a:r>
          </a:p>
          <a:p>
            <a:pPr marL="0" indent="0">
              <a:buNone/>
            </a:pPr>
            <a:r>
              <a:rPr lang="en-US" dirty="0" smtClean="0"/>
              <a:t>Address</a:t>
            </a:r>
            <a:r>
              <a:rPr lang="en-US" dirty="0"/>
              <a:t>: </a:t>
            </a:r>
            <a:r>
              <a:rPr lang="en-US" dirty="0" smtClean="0"/>
              <a:t>___________________________________________________________ </a:t>
            </a:r>
          </a:p>
          <a:p>
            <a:pPr marL="0" indent="0">
              <a:buNone/>
            </a:pPr>
            <a:r>
              <a:rPr lang="en-US" dirty="0" smtClean="0"/>
              <a:t>City</a:t>
            </a:r>
            <a:r>
              <a:rPr lang="en-US" dirty="0"/>
              <a:t>, State, Zip Code</a:t>
            </a:r>
            <a:r>
              <a:rPr lang="en-US" dirty="0" smtClean="0"/>
              <a:t>_____________________________________________ </a:t>
            </a:r>
          </a:p>
          <a:p>
            <a:pPr marL="0" indent="0">
              <a:buNone/>
            </a:pPr>
            <a:r>
              <a:rPr lang="en-US" dirty="0" smtClean="0"/>
              <a:t>Phone</a:t>
            </a:r>
            <a:r>
              <a:rPr lang="en-US" dirty="0"/>
              <a:t>: </a:t>
            </a:r>
            <a:r>
              <a:rPr lang="en-US" dirty="0" smtClean="0"/>
              <a:t>____________________</a:t>
            </a:r>
          </a:p>
          <a:p>
            <a:pPr marL="0" indent="0">
              <a:buNone/>
            </a:pPr>
            <a:r>
              <a:rPr lang="en-US" dirty="0" smtClean="0"/>
              <a:t>Email</a:t>
            </a:r>
            <a:r>
              <a:rPr lang="en-US" dirty="0"/>
              <a:t>:_______________________________ </a:t>
            </a:r>
            <a:endParaRPr lang="en-US" dirty="0" smtClean="0"/>
          </a:p>
          <a:p>
            <a:pPr marL="514350" indent="-514350">
              <a:buAutoNum type="arabicPeriod"/>
            </a:pPr>
            <a:r>
              <a:rPr lang="en-US" dirty="0" smtClean="0"/>
              <a:t>Number </a:t>
            </a:r>
            <a:r>
              <a:rPr lang="en-US" dirty="0"/>
              <a:t>of scholarships to FCE Members: ________ </a:t>
            </a:r>
            <a:endParaRPr lang="en-US" dirty="0" smtClean="0"/>
          </a:p>
          <a:p>
            <a:pPr marL="0" indent="0">
              <a:buNone/>
            </a:pPr>
            <a:r>
              <a:rPr lang="en-US" dirty="0" smtClean="0"/>
              <a:t>2.     </a:t>
            </a:r>
            <a:r>
              <a:rPr lang="en-US" dirty="0"/>
              <a:t>Dollar amount of scholarships given to members: $______________ </a:t>
            </a:r>
            <a:endParaRPr lang="en-US" dirty="0" smtClean="0"/>
          </a:p>
          <a:p>
            <a:pPr marL="0" indent="0">
              <a:buNone/>
            </a:pPr>
            <a:r>
              <a:rPr lang="en-US" dirty="0" smtClean="0"/>
              <a:t>3</a:t>
            </a:r>
            <a:r>
              <a:rPr lang="en-US" dirty="0"/>
              <a:t>. </a:t>
            </a:r>
            <a:r>
              <a:rPr lang="en-US" dirty="0" smtClean="0"/>
              <a:t>    Number </a:t>
            </a:r>
            <a:r>
              <a:rPr lang="en-US" dirty="0"/>
              <a:t>of scholarships to non-FCE Members: ________ </a:t>
            </a:r>
            <a:endParaRPr lang="en-US" dirty="0" smtClean="0"/>
          </a:p>
          <a:p>
            <a:pPr marL="0" indent="0">
              <a:buNone/>
            </a:pPr>
            <a:r>
              <a:rPr lang="en-US" dirty="0" smtClean="0"/>
              <a:t>4</a:t>
            </a:r>
            <a:r>
              <a:rPr lang="en-US" dirty="0"/>
              <a:t>. </a:t>
            </a:r>
            <a:r>
              <a:rPr lang="en-US" dirty="0" smtClean="0"/>
              <a:t>    Dollar </a:t>
            </a:r>
            <a:r>
              <a:rPr lang="en-US" dirty="0"/>
              <a:t>amount of scholarships given to non-members: $______________ </a:t>
            </a:r>
            <a:endParaRPr lang="en-US" dirty="0" smtClean="0"/>
          </a:p>
          <a:p>
            <a:pPr marL="0" indent="0">
              <a:buNone/>
            </a:pPr>
            <a:r>
              <a:rPr lang="en-US" dirty="0" smtClean="0"/>
              <a:t>TOTAL </a:t>
            </a:r>
            <a:r>
              <a:rPr lang="en-US" dirty="0"/>
              <a:t>OF ALL SCHOLARSHIP/DONATION MONEY GIVEN: $_____________</a:t>
            </a:r>
          </a:p>
        </p:txBody>
      </p:sp>
    </p:spTree>
    <p:extLst>
      <p:ext uri="{BB962C8B-B14F-4D97-AF65-F5344CB8AC3E}">
        <p14:creationId xmlns:p14="http://schemas.microsoft.com/office/powerpoint/2010/main" val="3818422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5" y="182880"/>
            <a:ext cx="10515600" cy="795528"/>
          </a:xfrm>
        </p:spPr>
        <p:txBody>
          <a:bodyPr>
            <a:normAutofit fontScale="90000"/>
          </a:bodyPr>
          <a:lstStyle/>
          <a:p>
            <a:pPr algn="ctr"/>
            <a:r>
              <a:rPr lang="en-US" sz="2800" b="1" dirty="0" smtClean="0"/>
              <a:t/>
            </a:r>
            <a:br>
              <a:rPr lang="en-US" sz="2800" b="1" dirty="0" smtClean="0"/>
            </a:br>
            <a:r>
              <a:rPr lang="en-US" sz="2800" b="1" dirty="0" smtClean="0"/>
              <a:t>NATIONAL </a:t>
            </a:r>
            <a:r>
              <a:rPr lang="en-US" sz="2800" b="1" dirty="0"/>
              <a:t>FCE 20_­­­_­­­­_ STATE OFFICERS’ WEB SITE INFORMATION UPDATE</a:t>
            </a:r>
            <a:r>
              <a:rPr lang="en-US" sz="2800" dirty="0"/>
              <a:t/>
            </a:r>
            <a:br>
              <a:rPr lang="en-US" sz="2800" dirty="0"/>
            </a:br>
            <a:endParaRPr lang="en-US" sz="2800" dirty="0"/>
          </a:p>
        </p:txBody>
      </p:sp>
      <p:sp>
        <p:nvSpPr>
          <p:cNvPr id="3" name="Content Placeholder 2"/>
          <p:cNvSpPr>
            <a:spLocks noGrp="1"/>
          </p:cNvSpPr>
          <p:nvPr>
            <p:ph idx="1"/>
          </p:nvPr>
        </p:nvSpPr>
        <p:spPr>
          <a:xfrm>
            <a:off x="406908" y="1362456"/>
            <a:ext cx="11146534" cy="5202936"/>
          </a:xfrm>
        </p:spPr>
        <p:txBody>
          <a:bodyPr>
            <a:normAutofit fontScale="25000" lnSpcReduction="20000"/>
          </a:bodyPr>
          <a:lstStyle/>
          <a:p>
            <a:pPr marL="0" indent="0" algn="ctr">
              <a:buNone/>
            </a:pPr>
            <a:r>
              <a:rPr lang="en-US" b="1" dirty="0"/>
              <a:t> </a:t>
            </a:r>
            <a:r>
              <a:rPr lang="en-US" sz="6400" b="1" dirty="0"/>
              <a:t> </a:t>
            </a:r>
            <a:r>
              <a:rPr lang="en-US" sz="6400" dirty="0" smtClean="0"/>
              <a:t>Please </a:t>
            </a:r>
            <a:r>
              <a:rPr lang="en-US" sz="6400" dirty="0"/>
              <a:t>complete this form and return immediately after State Officer Elections </a:t>
            </a:r>
            <a:r>
              <a:rPr lang="en-US" sz="6400" dirty="0" smtClean="0"/>
              <a:t>(</a:t>
            </a:r>
            <a:r>
              <a:rPr lang="en-US" sz="6400" dirty="0"/>
              <a:t>or by January 1, 20____ at the latest</a:t>
            </a:r>
            <a:r>
              <a:rPr lang="en-US" sz="6400" dirty="0" smtClean="0"/>
              <a:t>)  to </a:t>
            </a:r>
            <a:endParaRPr lang="en-US" sz="6400" dirty="0"/>
          </a:p>
          <a:p>
            <a:pPr marL="0" indent="0" algn="ctr">
              <a:buNone/>
            </a:pPr>
            <a:r>
              <a:rPr lang="en-US" sz="6400" dirty="0">
                <a:solidFill>
                  <a:srgbClr val="FF0000"/>
                </a:solidFill>
              </a:rPr>
              <a:t>National FCE Headquarters, 73 Cavalier Blvd., Ste. 106, Florence, KY 41042</a:t>
            </a:r>
          </a:p>
          <a:p>
            <a:pPr marL="0" indent="0" algn="ctr">
              <a:buNone/>
            </a:pPr>
            <a:r>
              <a:rPr lang="en-US" sz="6400" b="1" u="sng" dirty="0" smtClean="0"/>
              <a:t>PLEASE </a:t>
            </a:r>
            <a:r>
              <a:rPr lang="en-US" sz="6400" b="1" u="sng" dirty="0"/>
              <a:t>TYPE OR PRINT </a:t>
            </a:r>
            <a:r>
              <a:rPr lang="en-US" sz="6400" b="1" u="sng" dirty="0" smtClean="0"/>
              <a:t>CLEARLY</a:t>
            </a:r>
            <a:r>
              <a:rPr lang="en-US" sz="6400" b="1" dirty="0" smtClean="0"/>
              <a:t>      State</a:t>
            </a:r>
            <a:r>
              <a:rPr lang="en-US" sz="6400" b="1" dirty="0"/>
              <a:t>:  </a:t>
            </a:r>
            <a:r>
              <a:rPr lang="en-US" sz="6400" b="1" dirty="0" smtClean="0"/>
              <a:t>_________________________</a:t>
            </a:r>
          </a:p>
          <a:p>
            <a:pPr marL="0" indent="0" algn="ctr">
              <a:buNone/>
            </a:pPr>
            <a:endParaRPr lang="en-US" sz="6400" dirty="0"/>
          </a:p>
          <a:p>
            <a:pPr marL="0" indent="0">
              <a:spcBef>
                <a:spcPts val="0"/>
              </a:spcBef>
              <a:buNone/>
            </a:pPr>
            <a:r>
              <a:rPr lang="en-US" sz="4800" b="1" dirty="0"/>
              <a:t>PRESIDENT:</a:t>
            </a:r>
            <a:endParaRPr lang="en-US" sz="4800" dirty="0"/>
          </a:p>
          <a:p>
            <a:pPr marL="0" indent="0">
              <a:spcBef>
                <a:spcPts val="600"/>
              </a:spcBef>
              <a:spcAft>
                <a:spcPts val="600"/>
              </a:spcAft>
              <a:buNone/>
            </a:pPr>
            <a:r>
              <a:rPr lang="en-US" sz="4800" dirty="0"/>
              <a:t>Name</a:t>
            </a:r>
            <a:r>
              <a:rPr lang="en-US" sz="4800" dirty="0" smtClean="0"/>
              <a:t>:________</a:t>
            </a:r>
            <a:r>
              <a:rPr lang="en-US" sz="4800" u="sng" dirty="0"/>
              <a:t>										</a:t>
            </a:r>
            <a:endParaRPr lang="en-US" sz="4800" dirty="0"/>
          </a:p>
          <a:p>
            <a:pPr marL="0" indent="0">
              <a:spcBef>
                <a:spcPts val="0"/>
              </a:spcBef>
              <a:spcAft>
                <a:spcPts val="600"/>
              </a:spcAft>
              <a:buNone/>
            </a:pPr>
            <a:r>
              <a:rPr lang="en-US" sz="4800" dirty="0"/>
              <a:t>Mailing </a:t>
            </a:r>
            <a:r>
              <a:rPr lang="en-US" sz="4800" dirty="0" smtClean="0"/>
              <a:t>Address: </a:t>
            </a:r>
            <a:r>
              <a:rPr lang="en-US" sz="4800" u="sng" dirty="0"/>
              <a:t>										</a:t>
            </a:r>
            <a:endParaRPr lang="en-US" sz="4800" dirty="0"/>
          </a:p>
          <a:p>
            <a:pPr marL="0" indent="0">
              <a:spcBef>
                <a:spcPts val="0"/>
              </a:spcBef>
              <a:spcAft>
                <a:spcPts val="600"/>
              </a:spcAft>
              <a:buNone/>
            </a:pPr>
            <a:r>
              <a:rPr lang="en-US" sz="4800" dirty="0"/>
              <a:t>City/State/Zip</a:t>
            </a:r>
            <a:r>
              <a:rPr lang="en-US" sz="4800" dirty="0" smtClean="0"/>
              <a:t>: </a:t>
            </a:r>
            <a:r>
              <a:rPr lang="en-US" sz="4800" u="sng" dirty="0"/>
              <a:t>										</a:t>
            </a:r>
            <a:endParaRPr lang="en-US" sz="4800" dirty="0"/>
          </a:p>
          <a:p>
            <a:pPr marL="0" indent="0">
              <a:spcBef>
                <a:spcPts val="0"/>
              </a:spcBef>
              <a:spcAft>
                <a:spcPts val="600"/>
              </a:spcAft>
              <a:buNone/>
            </a:pPr>
            <a:r>
              <a:rPr lang="en-US" sz="4800" dirty="0"/>
              <a:t>Phone</a:t>
            </a:r>
            <a:r>
              <a:rPr lang="en-US" sz="4800" dirty="0" smtClean="0"/>
              <a:t>: _____</a:t>
            </a:r>
            <a:r>
              <a:rPr lang="en-US" sz="4800" u="sng" dirty="0"/>
              <a:t>										</a:t>
            </a:r>
            <a:r>
              <a:rPr lang="en-US" sz="4800" u="sng" dirty="0" smtClean="0"/>
              <a:t>____________</a:t>
            </a:r>
            <a:endParaRPr lang="en-US" sz="4800" dirty="0"/>
          </a:p>
          <a:p>
            <a:pPr marL="0" indent="0">
              <a:spcBef>
                <a:spcPts val="0"/>
              </a:spcBef>
              <a:spcAft>
                <a:spcPts val="600"/>
              </a:spcAft>
              <a:buNone/>
            </a:pPr>
            <a:r>
              <a:rPr lang="en-US" sz="4800" dirty="0"/>
              <a:t>Email</a:t>
            </a:r>
            <a:r>
              <a:rPr lang="en-US" sz="4800" dirty="0" smtClean="0"/>
              <a:t>: ____________________</a:t>
            </a:r>
            <a:r>
              <a:rPr lang="en-US" sz="4800" u="sng" dirty="0"/>
              <a:t>									</a:t>
            </a:r>
            <a:endParaRPr lang="en-US" sz="4800" u="sng" dirty="0" smtClean="0"/>
          </a:p>
          <a:p>
            <a:pPr marL="0" indent="0">
              <a:spcBef>
                <a:spcPts val="0"/>
              </a:spcBef>
              <a:spcAft>
                <a:spcPts val="600"/>
              </a:spcAft>
              <a:buNone/>
            </a:pPr>
            <a:r>
              <a:rPr lang="en-US" sz="4800" dirty="0" smtClean="0"/>
              <a:t>Date </a:t>
            </a:r>
            <a:r>
              <a:rPr lang="en-US" sz="4800" dirty="0"/>
              <a:t>Term Expires</a:t>
            </a:r>
            <a:r>
              <a:rPr lang="en-US" sz="4800" dirty="0" smtClean="0"/>
              <a:t>:</a:t>
            </a:r>
            <a:r>
              <a:rPr lang="en-US" sz="4800" u="sng" dirty="0"/>
              <a:t>										</a:t>
            </a:r>
            <a:endParaRPr lang="en-US" sz="4800" dirty="0"/>
          </a:p>
          <a:p>
            <a:pPr marL="0" indent="0">
              <a:spcBef>
                <a:spcPts val="0"/>
              </a:spcBef>
              <a:spcAft>
                <a:spcPts val="600"/>
              </a:spcAft>
              <a:buNone/>
            </a:pPr>
            <a:endParaRPr lang="en-US" sz="4800" b="1" dirty="0" smtClean="0"/>
          </a:p>
          <a:p>
            <a:pPr marL="0" indent="0">
              <a:spcBef>
                <a:spcPts val="0"/>
              </a:spcBef>
              <a:spcAft>
                <a:spcPts val="600"/>
              </a:spcAft>
              <a:buNone/>
            </a:pPr>
            <a:r>
              <a:rPr lang="en-US" sz="4800" b="1" dirty="0" smtClean="0"/>
              <a:t>PRESIDENT-ELECT </a:t>
            </a:r>
            <a:r>
              <a:rPr lang="en-US" sz="4800" b="1" dirty="0"/>
              <a:t>(when applicable):</a:t>
            </a:r>
            <a:endParaRPr lang="en-US" sz="4800" dirty="0"/>
          </a:p>
          <a:p>
            <a:pPr marL="0" indent="0">
              <a:spcBef>
                <a:spcPts val="0"/>
              </a:spcBef>
              <a:spcAft>
                <a:spcPts val="600"/>
              </a:spcAft>
              <a:buNone/>
            </a:pPr>
            <a:r>
              <a:rPr lang="en-US" sz="4800" dirty="0"/>
              <a:t>Name</a:t>
            </a:r>
            <a:r>
              <a:rPr lang="en-US" sz="4800" dirty="0" smtClean="0"/>
              <a:t>: ______</a:t>
            </a:r>
            <a:r>
              <a:rPr lang="en-US" sz="4800" u="sng" dirty="0"/>
              <a:t>										</a:t>
            </a:r>
            <a:r>
              <a:rPr lang="en-US" sz="4800" u="sng" dirty="0" smtClean="0"/>
              <a:t>____________</a:t>
            </a:r>
            <a:endParaRPr lang="en-US" sz="4800" dirty="0"/>
          </a:p>
          <a:p>
            <a:pPr marL="0" indent="0">
              <a:spcBef>
                <a:spcPts val="0"/>
              </a:spcBef>
              <a:spcAft>
                <a:spcPts val="600"/>
              </a:spcAft>
              <a:buNone/>
            </a:pPr>
            <a:r>
              <a:rPr lang="en-US" sz="4800" dirty="0"/>
              <a:t>Mailing Address: </a:t>
            </a:r>
            <a:r>
              <a:rPr lang="en-US" sz="4800" u="sng" dirty="0"/>
              <a:t>										</a:t>
            </a:r>
            <a:endParaRPr lang="en-US" sz="4800" dirty="0"/>
          </a:p>
          <a:p>
            <a:pPr marL="0" indent="0">
              <a:spcBef>
                <a:spcPts val="0"/>
              </a:spcBef>
              <a:spcAft>
                <a:spcPts val="600"/>
              </a:spcAft>
              <a:buNone/>
            </a:pPr>
            <a:r>
              <a:rPr lang="en-US" sz="4800" dirty="0"/>
              <a:t>City/State/Zip</a:t>
            </a:r>
            <a:r>
              <a:rPr lang="en-US" sz="4800" dirty="0" smtClean="0"/>
              <a:t>: </a:t>
            </a:r>
            <a:r>
              <a:rPr lang="en-US" sz="4800" u="sng" dirty="0"/>
              <a:t>										</a:t>
            </a:r>
            <a:endParaRPr lang="en-US" sz="4800" dirty="0"/>
          </a:p>
          <a:p>
            <a:pPr marL="0" indent="0">
              <a:spcBef>
                <a:spcPts val="0"/>
              </a:spcBef>
              <a:spcAft>
                <a:spcPts val="600"/>
              </a:spcAft>
              <a:buNone/>
            </a:pPr>
            <a:r>
              <a:rPr lang="en-US" sz="4800" dirty="0"/>
              <a:t>Phone</a:t>
            </a:r>
            <a:r>
              <a:rPr lang="en-US" sz="4800" dirty="0" smtClean="0"/>
              <a:t>: ___</a:t>
            </a:r>
            <a:r>
              <a:rPr lang="en-US" sz="4800" u="sng" dirty="0"/>
              <a:t>										</a:t>
            </a:r>
            <a:r>
              <a:rPr lang="en-US" sz="4800" u="sng" dirty="0" smtClean="0"/>
              <a:t>____________</a:t>
            </a:r>
            <a:endParaRPr lang="en-US" sz="4800" dirty="0"/>
          </a:p>
          <a:p>
            <a:pPr marL="0" indent="0">
              <a:spcBef>
                <a:spcPts val="0"/>
              </a:spcBef>
              <a:spcAft>
                <a:spcPts val="600"/>
              </a:spcAft>
              <a:buNone/>
            </a:pPr>
            <a:r>
              <a:rPr lang="en-US" sz="4800" dirty="0"/>
              <a:t>Email</a:t>
            </a:r>
            <a:r>
              <a:rPr lang="en-US" sz="4800" dirty="0" smtClean="0"/>
              <a:t>: ____</a:t>
            </a:r>
            <a:r>
              <a:rPr lang="en-US" sz="4800" u="sng" dirty="0"/>
              <a:t>										</a:t>
            </a:r>
            <a:r>
              <a:rPr lang="en-US" sz="4800" u="sng" dirty="0" smtClean="0"/>
              <a:t>____________</a:t>
            </a:r>
            <a:endParaRPr lang="en-US" sz="4800" dirty="0"/>
          </a:p>
          <a:p>
            <a:pPr marL="0" indent="0">
              <a:spcBef>
                <a:spcPts val="0"/>
              </a:spcBef>
              <a:spcAft>
                <a:spcPts val="600"/>
              </a:spcAft>
              <a:buNone/>
            </a:pPr>
            <a:r>
              <a:rPr lang="en-US" sz="4800" dirty="0"/>
              <a:t>Date Term Expires</a:t>
            </a:r>
            <a:r>
              <a:rPr lang="en-US" sz="4800" dirty="0" smtClean="0"/>
              <a:t>:</a:t>
            </a:r>
            <a:r>
              <a:rPr lang="en-US" sz="4800" u="sng" dirty="0"/>
              <a:t>										</a:t>
            </a:r>
            <a:endParaRPr lang="en-US" sz="4800" dirty="0"/>
          </a:p>
          <a:p>
            <a:pPr marL="0" indent="0">
              <a:buNone/>
            </a:pPr>
            <a:r>
              <a:rPr lang="en-US" sz="4800" b="1" dirty="0"/>
              <a:t> </a:t>
            </a:r>
            <a:endParaRPr lang="en-US" sz="4800" dirty="0"/>
          </a:p>
          <a:p>
            <a:pPr marL="0" indent="0">
              <a:buNone/>
            </a:pPr>
            <a:r>
              <a:rPr lang="en-US" b="1" dirty="0"/>
              <a:t> </a:t>
            </a:r>
            <a:endParaRPr lang="en-US" dirty="0"/>
          </a:p>
          <a:p>
            <a:pPr marL="0" indent="0">
              <a:buNone/>
            </a:pPr>
            <a:endParaRPr lang="en-US" dirty="0"/>
          </a:p>
          <a:p>
            <a:pPr marL="0" indent="0">
              <a:buNone/>
            </a:pPr>
            <a:r>
              <a:rPr lang="en-US" b="1" dirty="0"/>
              <a:t> </a:t>
            </a:r>
            <a:endParaRPr lang="en-US" dirty="0"/>
          </a:p>
          <a:p>
            <a:pPr marL="0" indent="0">
              <a:buNone/>
            </a:pPr>
            <a:r>
              <a:rPr lang="en-US" b="1" dirty="0"/>
              <a:t> </a:t>
            </a:r>
            <a:endParaRPr lang="en-US" dirty="0"/>
          </a:p>
          <a:p>
            <a:pPr marL="0" indent="0">
              <a:buNone/>
            </a:pPr>
            <a:endParaRPr lang="en-US" dirty="0"/>
          </a:p>
        </p:txBody>
      </p:sp>
    </p:spTree>
    <p:extLst>
      <p:ext uri="{BB962C8B-B14F-4D97-AF65-F5344CB8AC3E}">
        <p14:creationId xmlns:p14="http://schemas.microsoft.com/office/powerpoint/2010/main" val="181092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NATIONAL FCE Creed</a:t>
            </a:r>
            <a:endParaRPr lang="en-US" sz="6000" b="1" dirty="0"/>
          </a:p>
        </p:txBody>
      </p:sp>
      <p:sp>
        <p:nvSpPr>
          <p:cNvPr id="3" name="Content Placeholder 2"/>
          <p:cNvSpPr>
            <a:spLocks noGrp="1"/>
          </p:cNvSpPr>
          <p:nvPr>
            <p:ph idx="1"/>
          </p:nvPr>
        </p:nvSpPr>
        <p:spPr>
          <a:xfrm>
            <a:off x="838200" y="1517904"/>
            <a:ext cx="10515600" cy="4892041"/>
          </a:xfrm>
        </p:spPr>
        <p:txBody>
          <a:bodyPr>
            <a:normAutofit/>
          </a:bodyPr>
          <a:lstStyle/>
          <a:p>
            <a:pPr marL="0" indent="0">
              <a:buNone/>
            </a:pPr>
            <a:r>
              <a:rPr lang="en-US" dirty="0" smtClean="0"/>
              <a:t>We will strive to promote a better way of life for all through fellowship, continuing education and service;</a:t>
            </a:r>
          </a:p>
          <a:p>
            <a:pPr marL="0" indent="0">
              <a:buNone/>
            </a:pPr>
            <a:r>
              <a:rPr lang="en-US" dirty="0" smtClean="0"/>
              <a:t>To provide guidance in our homes and communities by the uniting of people to make the world a better place in which to live;</a:t>
            </a:r>
          </a:p>
          <a:p>
            <a:pPr marL="0" indent="0">
              <a:buNone/>
            </a:pPr>
            <a:r>
              <a:rPr lang="en-US" dirty="0" smtClean="0"/>
              <a:t>May we have pride in our role as homemakers and family and community educators and may our hearts be filled with joy as we serve.</a:t>
            </a:r>
          </a:p>
          <a:p>
            <a:pPr marL="0" indent="0">
              <a:buNone/>
            </a:pPr>
            <a:r>
              <a:rPr lang="en-US" dirty="0" smtClean="0"/>
              <a:t>Let us always be conscious of the needs of others and be strengthened by the “Divine Light” that guides us all.   </a:t>
            </a:r>
            <a:r>
              <a:rPr lang="en-US" sz="2000" dirty="0" smtClean="0"/>
              <a:t>Jean Beard </a:t>
            </a:r>
            <a:r>
              <a:rPr lang="en-US" sz="2000" dirty="0" err="1" smtClean="0"/>
              <a:t>Kestner</a:t>
            </a:r>
            <a:endParaRPr lang="en-US" sz="2000" dirty="0" smtClean="0"/>
          </a:p>
          <a:p>
            <a:r>
              <a:rPr lang="en-US" sz="200" dirty="0" err="1" smtClean="0"/>
              <a:t>ean</a:t>
            </a:r>
            <a:endParaRPr lang="en-US" sz="200" dirty="0"/>
          </a:p>
        </p:txBody>
      </p:sp>
    </p:spTree>
    <p:extLst>
      <p:ext uri="{BB962C8B-B14F-4D97-AF65-F5344CB8AC3E}">
        <p14:creationId xmlns:p14="http://schemas.microsoft.com/office/powerpoint/2010/main" val="2082105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9456" y="0"/>
            <a:ext cx="11053043" cy="7420759"/>
          </a:xfrm>
          <a:prstGeom prst="rect">
            <a:avLst/>
          </a:prstGeom>
        </p:spPr>
        <p:txBody>
          <a:bodyPr wrap="square">
            <a:spAutoFit/>
          </a:bodyPr>
          <a:lstStyle/>
          <a:p>
            <a:pPr>
              <a:spcAft>
                <a:spcPts val="600"/>
              </a:spcAft>
            </a:pPr>
            <a:r>
              <a:rPr lang="en-US" sz="1100" b="1" dirty="0" smtClean="0"/>
              <a:t>VICE PRESIDENT FOR </a:t>
            </a:r>
            <a:r>
              <a:rPr lang="en-US" sz="1100" b="1" dirty="0"/>
              <a:t>PROGRAM:</a:t>
            </a:r>
            <a:endParaRPr lang="en-US" sz="1100" dirty="0"/>
          </a:p>
          <a:p>
            <a:pPr>
              <a:spcAft>
                <a:spcPts val="600"/>
              </a:spcAft>
            </a:pPr>
            <a:r>
              <a:rPr lang="en-US" sz="1100" dirty="0"/>
              <a:t>Name</a:t>
            </a:r>
            <a:r>
              <a:rPr lang="en-US" sz="1100" dirty="0" smtClean="0"/>
              <a:t>: _______</a:t>
            </a:r>
            <a:r>
              <a:rPr lang="en-US" sz="1100" u="sng" dirty="0"/>
              <a:t>										</a:t>
            </a:r>
            <a:r>
              <a:rPr lang="en-US" sz="1100" u="sng" dirty="0" smtClean="0"/>
              <a:t>_____________</a:t>
            </a:r>
            <a:endParaRPr lang="en-US" sz="1100" dirty="0"/>
          </a:p>
          <a:p>
            <a:pPr>
              <a:spcAft>
                <a:spcPts val="600"/>
              </a:spcAft>
            </a:pPr>
            <a:r>
              <a:rPr lang="en-US" sz="1100" dirty="0"/>
              <a:t>Mailing Address: </a:t>
            </a:r>
            <a:r>
              <a:rPr lang="en-US" sz="1100" u="sng" dirty="0"/>
              <a:t>										</a:t>
            </a:r>
            <a:endParaRPr lang="en-US" sz="1100" dirty="0"/>
          </a:p>
          <a:p>
            <a:pPr>
              <a:spcAft>
                <a:spcPts val="600"/>
              </a:spcAft>
            </a:pPr>
            <a:r>
              <a:rPr lang="en-US" sz="1100" dirty="0"/>
              <a:t>City/State/Zip: </a:t>
            </a:r>
            <a:r>
              <a:rPr lang="en-US" sz="1100" u="sng" dirty="0"/>
              <a:t>										</a:t>
            </a:r>
            <a:r>
              <a:rPr lang="en-US" sz="1100" u="sng" dirty="0" smtClean="0"/>
              <a:t>_____________</a:t>
            </a:r>
            <a:endParaRPr lang="en-US" sz="1100" dirty="0"/>
          </a:p>
          <a:p>
            <a:pPr>
              <a:spcAft>
                <a:spcPts val="600"/>
              </a:spcAft>
            </a:pPr>
            <a:r>
              <a:rPr lang="en-US" sz="1100" dirty="0"/>
              <a:t>Phone</a:t>
            </a:r>
            <a:r>
              <a:rPr lang="en-US" sz="1100" dirty="0" smtClean="0"/>
              <a:t>: _______</a:t>
            </a:r>
            <a:r>
              <a:rPr lang="en-US" sz="1100" u="sng" dirty="0"/>
              <a:t>										</a:t>
            </a:r>
            <a:endParaRPr lang="en-US" sz="1100" dirty="0"/>
          </a:p>
          <a:p>
            <a:pPr>
              <a:spcAft>
                <a:spcPts val="600"/>
              </a:spcAft>
            </a:pPr>
            <a:r>
              <a:rPr lang="en-US" sz="1100" dirty="0"/>
              <a:t>Email</a:t>
            </a:r>
            <a:r>
              <a:rPr lang="en-US" sz="1100" dirty="0" smtClean="0"/>
              <a:t>: _______</a:t>
            </a:r>
            <a:r>
              <a:rPr lang="en-US" sz="1100" u="sng" dirty="0"/>
              <a:t>										</a:t>
            </a:r>
            <a:r>
              <a:rPr lang="en-US" sz="1100" u="sng" dirty="0" smtClean="0"/>
              <a:t>_____________</a:t>
            </a:r>
            <a:endParaRPr lang="en-US" sz="1100" dirty="0"/>
          </a:p>
          <a:p>
            <a:pPr>
              <a:spcAft>
                <a:spcPts val="600"/>
              </a:spcAft>
            </a:pPr>
            <a:r>
              <a:rPr lang="en-US" sz="1100" dirty="0"/>
              <a:t>Date Term Expires: </a:t>
            </a:r>
            <a:r>
              <a:rPr lang="en-US" sz="1100" u="sng" dirty="0"/>
              <a:t>										</a:t>
            </a:r>
            <a:endParaRPr lang="en-US" sz="1100" dirty="0"/>
          </a:p>
          <a:p>
            <a:pPr>
              <a:spcAft>
                <a:spcPts val="600"/>
              </a:spcAft>
            </a:pPr>
            <a:r>
              <a:rPr lang="en-US" sz="1100" b="1" dirty="0" smtClean="0"/>
              <a:t>VICE </a:t>
            </a:r>
            <a:r>
              <a:rPr lang="en-US" sz="1100" b="1" dirty="0"/>
              <a:t>PRESIDENT FOR PUBLIC POLICY AND/OR FCL CONTACT:</a:t>
            </a:r>
            <a:endParaRPr lang="en-US" sz="1100" dirty="0"/>
          </a:p>
          <a:p>
            <a:pPr>
              <a:spcAft>
                <a:spcPts val="600"/>
              </a:spcAft>
            </a:pPr>
            <a:r>
              <a:rPr lang="en-US" sz="1100" dirty="0"/>
              <a:t>Name</a:t>
            </a:r>
            <a:r>
              <a:rPr lang="en-US" sz="1100" dirty="0" smtClean="0"/>
              <a:t>:</a:t>
            </a:r>
            <a:r>
              <a:rPr lang="en-US" sz="1100" u="sng" dirty="0"/>
              <a:t>								</a:t>
            </a:r>
            <a:r>
              <a:rPr lang="en-US" sz="1100" u="sng" dirty="0" smtClean="0"/>
              <a:t>_______________________________________</a:t>
            </a:r>
            <a:endParaRPr lang="en-US" sz="1100" dirty="0"/>
          </a:p>
          <a:p>
            <a:pPr>
              <a:spcAft>
                <a:spcPts val="600"/>
              </a:spcAft>
            </a:pPr>
            <a:r>
              <a:rPr lang="en-US" sz="1100" dirty="0"/>
              <a:t>Mailing Address</a:t>
            </a:r>
            <a:r>
              <a:rPr lang="en-US" sz="1100" dirty="0" smtClean="0"/>
              <a:t>:</a:t>
            </a:r>
            <a:r>
              <a:rPr lang="en-US" sz="1100" u="sng" dirty="0"/>
              <a:t>									</a:t>
            </a:r>
            <a:r>
              <a:rPr lang="en-US" sz="1100" u="sng" dirty="0" smtClean="0"/>
              <a:t>_____________</a:t>
            </a:r>
            <a:endParaRPr lang="en-US" sz="1100" dirty="0"/>
          </a:p>
          <a:p>
            <a:pPr>
              <a:spcAft>
                <a:spcPts val="600"/>
              </a:spcAft>
            </a:pPr>
            <a:r>
              <a:rPr lang="en-US" sz="1100" dirty="0"/>
              <a:t>City/State/Zip</a:t>
            </a:r>
            <a:r>
              <a:rPr lang="en-US" sz="1100" dirty="0" smtClean="0"/>
              <a:t>: </a:t>
            </a:r>
            <a:r>
              <a:rPr lang="en-US" sz="1100" u="sng" dirty="0"/>
              <a:t>										</a:t>
            </a:r>
            <a:r>
              <a:rPr lang="en-US" sz="1100" u="sng" dirty="0" smtClean="0"/>
              <a:t>_____________</a:t>
            </a:r>
            <a:endParaRPr lang="en-US" sz="1100" dirty="0"/>
          </a:p>
          <a:p>
            <a:pPr>
              <a:spcAft>
                <a:spcPts val="600"/>
              </a:spcAft>
            </a:pPr>
            <a:r>
              <a:rPr lang="en-US" sz="1100" dirty="0"/>
              <a:t>Phone</a:t>
            </a:r>
            <a:r>
              <a:rPr lang="en-US" sz="1100" dirty="0" smtClean="0"/>
              <a:t>:</a:t>
            </a:r>
            <a:r>
              <a:rPr lang="en-US" sz="1100" u="sng" dirty="0"/>
              <a:t>							</a:t>
            </a:r>
            <a:r>
              <a:rPr lang="en-US" sz="1100" u="sng" dirty="0" smtClean="0"/>
              <a:t>____________________________________________________</a:t>
            </a:r>
            <a:endParaRPr lang="en-US" sz="1100" dirty="0"/>
          </a:p>
          <a:p>
            <a:pPr>
              <a:spcAft>
                <a:spcPts val="600"/>
              </a:spcAft>
            </a:pPr>
            <a:r>
              <a:rPr lang="en-US" sz="1100" dirty="0"/>
              <a:t>Email</a:t>
            </a:r>
            <a:r>
              <a:rPr lang="en-US" sz="1100" dirty="0" smtClean="0"/>
              <a:t>: </a:t>
            </a:r>
            <a:r>
              <a:rPr lang="en-US" sz="1100" u="sng" dirty="0"/>
              <a:t>								</a:t>
            </a:r>
            <a:r>
              <a:rPr lang="en-US" sz="1100" u="sng" dirty="0" smtClean="0"/>
              <a:t>_______________________________________</a:t>
            </a:r>
            <a:endParaRPr lang="en-US" sz="1100" dirty="0"/>
          </a:p>
          <a:p>
            <a:pPr>
              <a:spcAft>
                <a:spcPts val="600"/>
              </a:spcAft>
            </a:pPr>
            <a:r>
              <a:rPr lang="en-US" sz="1100" dirty="0"/>
              <a:t>Date Term Expires: </a:t>
            </a:r>
            <a:r>
              <a:rPr lang="en-US" sz="1100" u="sng" dirty="0"/>
              <a:t>										</a:t>
            </a:r>
            <a:endParaRPr lang="en-US" sz="1100" dirty="0"/>
          </a:p>
          <a:p>
            <a:pPr>
              <a:spcAft>
                <a:spcPts val="600"/>
              </a:spcAft>
            </a:pPr>
            <a:r>
              <a:rPr lang="en-US" sz="1100" b="1" dirty="0" smtClean="0"/>
              <a:t>SECRETARY</a:t>
            </a:r>
            <a:r>
              <a:rPr lang="en-US" sz="1100" dirty="0"/>
              <a:t>:</a:t>
            </a:r>
          </a:p>
          <a:p>
            <a:pPr>
              <a:spcAft>
                <a:spcPts val="600"/>
              </a:spcAft>
            </a:pPr>
            <a:r>
              <a:rPr lang="en-US" sz="1100" dirty="0"/>
              <a:t>Name</a:t>
            </a:r>
            <a:r>
              <a:rPr lang="en-US" sz="1100" dirty="0" smtClean="0"/>
              <a:t>: </a:t>
            </a:r>
            <a:r>
              <a:rPr lang="en-US" sz="1100" u="sng" dirty="0"/>
              <a:t>										</a:t>
            </a:r>
            <a:r>
              <a:rPr lang="en-US" sz="1100" u="sng" dirty="0" smtClean="0"/>
              <a:t>_____________</a:t>
            </a:r>
            <a:endParaRPr lang="en-US" sz="1100" dirty="0"/>
          </a:p>
          <a:p>
            <a:pPr>
              <a:spcAft>
                <a:spcPts val="600"/>
              </a:spcAft>
            </a:pPr>
            <a:r>
              <a:rPr lang="en-US" sz="1100" dirty="0"/>
              <a:t>Mailing Address</a:t>
            </a:r>
            <a:r>
              <a:rPr lang="en-US" sz="1100" dirty="0" smtClean="0"/>
              <a:t>:</a:t>
            </a:r>
            <a:r>
              <a:rPr lang="en-US" sz="1100" u="sng" dirty="0"/>
              <a:t>										</a:t>
            </a:r>
            <a:endParaRPr lang="en-US" sz="1100" dirty="0"/>
          </a:p>
          <a:p>
            <a:pPr>
              <a:spcAft>
                <a:spcPts val="600"/>
              </a:spcAft>
            </a:pPr>
            <a:r>
              <a:rPr lang="en-US" sz="1100" dirty="0"/>
              <a:t>City/State/Zip</a:t>
            </a:r>
            <a:r>
              <a:rPr lang="en-US" sz="1100" dirty="0" smtClean="0"/>
              <a:t>: </a:t>
            </a:r>
            <a:r>
              <a:rPr lang="en-US" sz="1100" u="sng" dirty="0"/>
              <a:t>										</a:t>
            </a:r>
            <a:r>
              <a:rPr lang="en-US" sz="1100" u="sng" dirty="0" smtClean="0"/>
              <a:t>_____________</a:t>
            </a:r>
            <a:endParaRPr lang="en-US" sz="1100" dirty="0"/>
          </a:p>
          <a:p>
            <a:pPr>
              <a:spcAft>
                <a:spcPts val="600"/>
              </a:spcAft>
            </a:pPr>
            <a:r>
              <a:rPr lang="en-US" sz="1100" dirty="0"/>
              <a:t>Phone</a:t>
            </a:r>
            <a:r>
              <a:rPr lang="en-US" sz="1100" dirty="0" smtClean="0"/>
              <a:t>: </a:t>
            </a:r>
            <a:r>
              <a:rPr lang="en-US" sz="1100" u="sng" dirty="0"/>
              <a:t>										</a:t>
            </a:r>
            <a:r>
              <a:rPr lang="en-US" sz="1100" u="sng" dirty="0" smtClean="0"/>
              <a:t>_____________</a:t>
            </a:r>
            <a:endParaRPr lang="en-US" sz="1100" dirty="0"/>
          </a:p>
          <a:p>
            <a:pPr>
              <a:spcAft>
                <a:spcPts val="600"/>
              </a:spcAft>
            </a:pPr>
            <a:r>
              <a:rPr lang="en-US" sz="1100" dirty="0"/>
              <a:t>Email</a:t>
            </a:r>
            <a:r>
              <a:rPr lang="en-US" sz="1100" dirty="0" smtClean="0"/>
              <a:t>: </a:t>
            </a:r>
            <a:r>
              <a:rPr lang="en-US" sz="1100" u="sng" dirty="0"/>
              <a:t>										</a:t>
            </a:r>
            <a:r>
              <a:rPr lang="en-US" sz="1100" u="sng" dirty="0" smtClean="0"/>
              <a:t>_____________</a:t>
            </a:r>
            <a:endParaRPr lang="en-US" sz="1100" dirty="0"/>
          </a:p>
          <a:p>
            <a:pPr>
              <a:spcAft>
                <a:spcPts val="600"/>
              </a:spcAft>
            </a:pPr>
            <a:r>
              <a:rPr lang="en-US" sz="1100" dirty="0"/>
              <a:t>Date Term Expires: </a:t>
            </a:r>
            <a:r>
              <a:rPr lang="en-US" sz="1100" u="sng" dirty="0"/>
              <a:t>										</a:t>
            </a:r>
            <a:endParaRPr lang="en-US" sz="1100" dirty="0"/>
          </a:p>
          <a:p>
            <a:pPr>
              <a:spcAft>
                <a:spcPts val="600"/>
              </a:spcAft>
            </a:pPr>
            <a:r>
              <a:rPr lang="en-US" sz="1100" b="1" dirty="0" smtClean="0"/>
              <a:t>TREASURER</a:t>
            </a:r>
            <a:r>
              <a:rPr lang="en-US" sz="1100" b="1" dirty="0"/>
              <a:t>:</a:t>
            </a:r>
            <a:endParaRPr lang="en-US" sz="1100" dirty="0"/>
          </a:p>
          <a:p>
            <a:pPr>
              <a:spcAft>
                <a:spcPts val="600"/>
              </a:spcAft>
            </a:pPr>
            <a:r>
              <a:rPr lang="en-US" sz="1100" dirty="0"/>
              <a:t>Name</a:t>
            </a:r>
            <a:r>
              <a:rPr lang="en-US" sz="1100" dirty="0" smtClean="0"/>
              <a:t>: </a:t>
            </a:r>
            <a:r>
              <a:rPr lang="en-US" sz="1100" u="sng" dirty="0"/>
              <a:t>										</a:t>
            </a:r>
            <a:r>
              <a:rPr lang="en-US" sz="1100" u="sng" dirty="0" smtClean="0"/>
              <a:t>____________</a:t>
            </a:r>
            <a:endParaRPr lang="en-US" sz="1100" dirty="0"/>
          </a:p>
          <a:p>
            <a:pPr>
              <a:spcAft>
                <a:spcPts val="600"/>
              </a:spcAft>
            </a:pPr>
            <a:r>
              <a:rPr lang="en-US" sz="1100" dirty="0"/>
              <a:t>Mailing Address</a:t>
            </a:r>
            <a:r>
              <a:rPr lang="en-US" sz="1100" dirty="0" smtClean="0"/>
              <a:t>:</a:t>
            </a:r>
            <a:r>
              <a:rPr lang="en-US" sz="1100" u="sng" dirty="0"/>
              <a:t>										</a:t>
            </a:r>
            <a:endParaRPr lang="en-US" sz="1100" dirty="0"/>
          </a:p>
          <a:p>
            <a:pPr>
              <a:spcAft>
                <a:spcPts val="600"/>
              </a:spcAft>
            </a:pPr>
            <a:r>
              <a:rPr lang="en-US" sz="1100" dirty="0"/>
              <a:t>City/State/Zip: </a:t>
            </a:r>
            <a:r>
              <a:rPr lang="en-US" sz="1100" u="sng" dirty="0"/>
              <a:t>										</a:t>
            </a:r>
            <a:r>
              <a:rPr lang="en-US" sz="1100" u="sng" dirty="0" smtClean="0"/>
              <a:t>_____________</a:t>
            </a:r>
            <a:endParaRPr lang="en-US" sz="1100" dirty="0"/>
          </a:p>
          <a:p>
            <a:pPr>
              <a:spcAft>
                <a:spcPts val="600"/>
              </a:spcAft>
            </a:pPr>
            <a:r>
              <a:rPr lang="en-US" sz="1100" dirty="0"/>
              <a:t>Phone</a:t>
            </a:r>
            <a:r>
              <a:rPr lang="en-US" sz="1100" dirty="0" smtClean="0"/>
              <a:t>: </a:t>
            </a:r>
            <a:r>
              <a:rPr lang="en-US" sz="1100" u="sng" dirty="0"/>
              <a:t>										</a:t>
            </a:r>
            <a:r>
              <a:rPr lang="en-US" sz="1100" u="sng" dirty="0" smtClean="0"/>
              <a:t>_____________</a:t>
            </a:r>
            <a:endParaRPr lang="en-US" sz="1100" dirty="0"/>
          </a:p>
          <a:p>
            <a:pPr>
              <a:spcAft>
                <a:spcPts val="600"/>
              </a:spcAft>
            </a:pPr>
            <a:r>
              <a:rPr lang="en-US" sz="1100" dirty="0"/>
              <a:t>Email</a:t>
            </a:r>
            <a:r>
              <a:rPr lang="en-US" sz="1100" dirty="0" smtClean="0"/>
              <a:t>:</a:t>
            </a:r>
            <a:r>
              <a:rPr lang="en-US" sz="1100" u="sng" dirty="0"/>
              <a:t>								</a:t>
            </a:r>
            <a:r>
              <a:rPr lang="en-US" sz="1100" u="sng" dirty="0" smtClean="0"/>
              <a:t>_______________________________________</a:t>
            </a:r>
            <a:endParaRPr lang="en-US" sz="1100" dirty="0"/>
          </a:p>
          <a:p>
            <a:pPr>
              <a:spcAft>
                <a:spcPts val="600"/>
              </a:spcAft>
            </a:pPr>
            <a:r>
              <a:rPr lang="en-US" sz="1100" dirty="0"/>
              <a:t>Date Term Expires: </a:t>
            </a:r>
            <a:r>
              <a:rPr lang="en-US" sz="1100" u="sng" dirty="0"/>
              <a:t>										</a:t>
            </a:r>
            <a:endParaRPr lang="en-US" sz="1100" dirty="0"/>
          </a:p>
          <a:p>
            <a:pPr>
              <a:spcAft>
                <a:spcPts val="600"/>
              </a:spcAft>
            </a:pPr>
            <a:r>
              <a:rPr lang="en-US" b="1" dirty="0"/>
              <a:t> </a:t>
            </a:r>
            <a:endParaRPr lang="en-US" dirty="0"/>
          </a:p>
        </p:txBody>
      </p:sp>
    </p:spTree>
    <p:extLst>
      <p:ext uri="{BB962C8B-B14F-4D97-AF65-F5344CB8AC3E}">
        <p14:creationId xmlns:p14="http://schemas.microsoft.com/office/powerpoint/2010/main" val="1235779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327" y="1166843"/>
            <a:ext cx="11393906" cy="3970318"/>
          </a:xfrm>
          <a:prstGeom prst="rect">
            <a:avLst/>
          </a:prstGeom>
        </p:spPr>
        <p:txBody>
          <a:bodyPr wrap="square">
            <a:spAutoFit/>
          </a:bodyPr>
          <a:lstStyle/>
          <a:p>
            <a:r>
              <a:rPr lang="en-US" b="1" dirty="0"/>
              <a:t> </a:t>
            </a:r>
            <a:endParaRPr lang="en-US" dirty="0"/>
          </a:p>
          <a:p>
            <a:r>
              <a:rPr lang="en-US" b="1" dirty="0"/>
              <a:t>State Web Site: </a:t>
            </a:r>
            <a:r>
              <a:rPr lang="en-US" dirty="0"/>
              <a:t>www.</a:t>
            </a:r>
            <a:r>
              <a:rPr lang="en-US" u="sng" dirty="0"/>
              <a:t>									</a:t>
            </a:r>
            <a:endParaRPr lang="en-US" dirty="0"/>
          </a:p>
          <a:p>
            <a:r>
              <a:rPr lang="en-US" b="1" dirty="0"/>
              <a:t> </a:t>
            </a:r>
            <a:endParaRPr lang="en-US" dirty="0"/>
          </a:p>
          <a:p>
            <a:r>
              <a:rPr lang="en-US" b="1" dirty="0"/>
              <a:t>Date of Your 20____ State Meeting </a:t>
            </a:r>
            <a:r>
              <a:rPr lang="en-US" dirty="0"/>
              <a:t>(location):</a:t>
            </a:r>
            <a:r>
              <a:rPr lang="en-US" b="1" dirty="0"/>
              <a:t> </a:t>
            </a:r>
            <a:r>
              <a:rPr lang="en-US" u="sng" dirty="0"/>
              <a:t>						</a:t>
            </a:r>
            <a:endParaRPr lang="en-US" dirty="0"/>
          </a:p>
          <a:p>
            <a:r>
              <a:rPr lang="en-US" b="1" dirty="0"/>
              <a:t> </a:t>
            </a:r>
            <a:endParaRPr lang="en-US" dirty="0"/>
          </a:p>
          <a:p>
            <a:r>
              <a:rPr lang="en-US" b="1" dirty="0"/>
              <a:t>Do you have a signed license agreement with National?  </a:t>
            </a:r>
            <a:r>
              <a:rPr lang="en-US" dirty="0"/>
              <a:t>Yes _____ No _____</a:t>
            </a:r>
          </a:p>
          <a:p>
            <a:r>
              <a:rPr lang="en-US" b="1" dirty="0"/>
              <a:t> </a:t>
            </a:r>
            <a:endParaRPr lang="en-US" dirty="0"/>
          </a:p>
          <a:p>
            <a:r>
              <a:rPr lang="en-US" b="1" dirty="0"/>
              <a:t> </a:t>
            </a:r>
            <a:endParaRPr lang="en-US" dirty="0"/>
          </a:p>
          <a:p>
            <a:r>
              <a:rPr lang="en-US" dirty="0"/>
              <a:t>PLEASE RECHECK FOR ACCURACY </a:t>
            </a:r>
          </a:p>
          <a:p>
            <a:r>
              <a:rPr lang="en-US" dirty="0"/>
              <a:t> </a:t>
            </a:r>
          </a:p>
          <a:p>
            <a:r>
              <a:rPr lang="en-US" dirty="0"/>
              <a:t> KEEP A COPY FOR YOUR RECORDS  </a:t>
            </a:r>
          </a:p>
          <a:p>
            <a:r>
              <a:rPr lang="en-US" dirty="0"/>
              <a:t> </a:t>
            </a:r>
          </a:p>
          <a:p>
            <a:r>
              <a:rPr lang="en-US" dirty="0"/>
              <a:t>SEND COMPLETED FORM TO HEADQUARTERS</a:t>
            </a:r>
          </a:p>
          <a:p>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037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NATIONAL FCE MISSION </a:t>
            </a:r>
            <a:endParaRPr lang="en-US" sz="6000" b="1" dirty="0"/>
          </a:p>
        </p:txBody>
      </p:sp>
      <p:sp>
        <p:nvSpPr>
          <p:cNvPr id="3" name="Content Placeholder 2"/>
          <p:cNvSpPr>
            <a:spLocks noGrp="1"/>
          </p:cNvSpPr>
          <p:nvPr>
            <p:ph idx="1"/>
          </p:nvPr>
        </p:nvSpPr>
        <p:spPr>
          <a:xfrm>
            <a:off x="900953" y="1470212"/>
            <a:ext cx="10515600" cy="5056093"/>
          </a:xfrm>
        </p:spPr>
        <p:txBody>
          <a:bodyPr>
            <a:normAutofit/>
          </a:bodyPr>
          <a:lstStyle/>
          <a:p>
            <a:pPr marL="0" indent="0" algn="ctr">
              <a:buNone/>
            </a:pPr>
            <a:r>
              <a:rPr lang="en-US" sz="3600" dirty="0" smtClean="0"/>
              <a:t>The Mission of the </a:t>
            </a:r>
          </a:p>
          <a:p>
            <a:pPr marL="0" indent="0" algn="ctr">
              <a:buNone/>
            </a:pPr>
            <a:r>
              <a:rPr lang="en-US" sz="3600" dirty="0" smtClean="0"/>
              <a:t>National Association for Family and Community Education</a:t>
            </a:r>
          </a:p>
          <a:p>
            <a:pPr marL="457200" lvl="1" indent="0" algn="ctr">
              <a:spcBef>
                <a:spcPts val="600"/>
              </a:spcBef>
              <a:spcAft>
                <a:spcPts val="600"/>
              </a:spcAft>
              <a:buNone/>
            </a:pPr>
            <a:r>
              <a:rPr lang="en-US" sz="3600" dirty="0" smtClean="0"/>
              <a:t>Is strengthening individuals, families and communities through </a:t>
            </a:r>
          </a:p>
          <a:p>
            <a:pPr lvl="1" algn="ctr"/>
            <a:r>
              <a:rPr lang="en-US" sz="3600" dirty="0" smtClean="0"/>
              <a:t>CONTINUING EDUCATION</a:t>
            </a:r>
          </a:p>
          <a:p>
            <a:pPr lvl="1" algn="ctr"/>
            <a:r>
              <a:rPr lang="en-US" sz="3600" dirty="0" smtClean="0"/>
              <a:t>DEVELOPING LEADERSHIP and</a:t>
            </a:r>
          </a:p>
          <a:p>
            <a:pPr lvl="1" algn="ctr"/>
            <a:r>
              <a:rPr lang="en-US" sz="3600" dirty="0" smtClean="0"/>
              <a:t>COMMUNITY ACTION</a:t>
            </a:r>
          </a:p>
          <a:p>
            <a:pPr lvl="1"/>
            <a:endParaRPr lang="en-US" dirty="0" smtClean="0"/>
          </a:p>
        </p:txBody>
      </p:sp>
    </p:spTree>
    <p:extLst>
      <p:ext uri="{BB962C8B-B14F-4D97-AF65-F5344CB8AC3E}">
        <p14:creationId xmlns:p14="http://schemas.microsoft.com/office/powerpoint/2010/main" val="3685696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6000" b="1" dirty="0" smtClean="0"/>
              <a:t>NATIONAL FCE MUSIC &amp; WORDS</a:t>
            </a:r>
            <a:endParaRPr lang="en-US" sz="60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49624" y="953076"/>
            <a:ext cx="4096512" cy="5759108"/>
          </a:xfrm>
        </p:spPr>
      </p:pic>
    </p:spTree>
    <p:extLst>
      <p:ext uri="{BB962C8B-B14F-4D97-AF65-F5344CB8AC3E}">
        <p14:creationId xmlns:p14="http://schemas.microsoft.com/office/powerpoint/2010/main" val="824949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NATIONAL FCE TRADEMARKS</a:t>
            </a:r>
            <a:endParaRPr lang="en-US" sz="6000" b="1" dirty="0"/>
          </a:p>
        </p:txBody>
      </p:sp>
      <p:sp>
        <p:nvSpPr>
          <p:cNvPr id="3" name="Content Placeholder 2"/>
          <p:cNvSpPr>
            <a:spLocks noGrp="1"/>
          </p:cNvSpPr>
          <p:nvPr>
            <p:ph idx="1"/>
          </p:nvPr>
        </p:nvSpPr>
        <p:spPr>
          <a:xfrm>
            <a:off x="838200" y="1690688"/>
            <a:ext cx="10515600" cy="4486275"/>
          </a:xfrm>
        </p:spPr>
        <p:txBody>
          <a:bodyPr>
            <a:normAutofit fontScale="77500" lnSpcReduction="20000"/>
          </a:bodyPr>
          <a:lstStyle/>
          <a:p>
            <a:r>
              <a:rPr lang="en-US" dirty="0" smtClean="0"/>
              <a:t>FCE Name</a:t>
            </a:r>
          </a:p>
          <a:p>
            <a:r>
              <a:rPr lang="en-US" dirty="0" smtClean="0"/>
              <a:t>FCE Logo</a:t>
            </a:r>
          </a:p>
          <a:p>
            <a:r>
              <a:rPr lang="en-US" dirty="0" smtClean="0"/>
              <a:t>FCE Emblem</a:t>
            </a:r>
          </a:p>
          <a:p>
            <a:r>
              <a:rPr lang="en-US" dirty="0" smtClean="0"/>
              <a:t>FCE Seal</a:t>
            </a:r>
          </a:p>
          <a:p>
            <a:r>
              <a:rPr lang="en-US" dirty="0" smtClean="0"/>
              <a:t>FCL Logo</a:t>
            </a:r>
          </a:p>
          <a:p>
            <a:r>
              <a:rPr lang="en-US" dirty="0" smtClean="0"/>
              <a:t>FCE Today</a:t>
            </a:r>
          </a:p>
          <a:p>
            <a:r>
              <a:rPr lang="en-US" dirty="0" smtClean="0"/>
              <a:t>FCE FLASH</a:t>
            </a:r>
          </a:p>
          <a:p>
            <a:r>
              <a:rPr lang="en-US" dirty="0" smtClean="0"/>
              <a:t>FCE Friends</a:t>
            </a:r>
          </a:p>
          <a:p>
            <a:r>
              <a:rPr lang="en-US" dirty="0" smtClean="0"/>
              <a:t>Family </a:t>
            </a:r>
            <a:r>
              <a:rPr lang="en-US" dirty="0" err="1" smtClean="0"/>
              <a:t>ChoicE</a:t>
            </a:r>
            <a:r>
              <a:rPr lang="en-US" dirty="0" smtClean="0"/>
              <a:t> TV ~  Family </a:t>
            </a:r>
            <a:r>
              <a:rPr lang="en-US" dirty="0" err="1" smtClean="0"/>
              <a:t>ChoicE</a:t>
            </a:r>
            <a:r>
              <a:rPr lang="en-US" dirty="0" smtClean="0"/>
              <a:t> Media</a:t>
            </a:r>
          </a:p>
          <a:p>
            <a:r>
              <a:rPr lang="en-US" dirty="0" smtClean="0"/>
              <a:t>Professor Media</a:t>
            </a:r>
          </a:p>
          <a:p>
            <a:r>
              <a:rPr lang="en-US" dirty="0" smtClean="0"/>
              <a:t>Vision Logo</a:t>
            </a:r>
          </a:p>
          <a:p>
            <a:r>
              <a:rPr lang="en-US" dirty="0" smtClean="0"/>
              <a:t>Food Security Logo</a:t>
            </a:r>
            <a:endParaRPr lang="en-US" dirty="0"/>
          </a:p>
        </p:txBody>
      </p:sp>
    </p:spTree>
    <p:extLst>
      <p:ext uri="{BB962C8B-B14F-4D97-AF65-F5344CB8AC3E}">
        <p14:creationId xmlns:p14="http://schemas.microsoft.com/office/powerpoint/2010/main" val="1845895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Association for Family and Community Education</a:t>
            </a:r>
            <a:endParaRPr lang="en-US" dirty="0"/>
          </a:p>
        </p:txBody>
      </p:sp>
      <p:sp>
        <p:nvSpPr>
          <p:cNvPr id="3" name="TextBox 2"/>
          <p:cNvSpPr txBox="1"/>
          <p:nvPr/>
        </p:nvSpPr>
        <p:spPr>
          <a:xfrm>
            <a:off x="722376" y="2075688"/>
            <a:ext cx="10158984" cy="1815882"/>
          </a:xfrm>
          <a:prstGeom prst="rect">
            <a:avLst/>
          </a:prstGeom>
          <a:noFill/>
        </p:spPr>
        <p:txBody>
          <a:bodyPr wrap="square" rtlCol="0">
            <a:spAutoFit/>
          </a:bodyPr>
          <a:lstStyle/>
          <a:p>
            <a:r>
              <a:rPr lang="en-US" sz="2800" dirty="0" smtClean="0"/>
              <a:t>The name of the organization is trademarked.  The organization was incorporated May 5, 1975 in Raleigh, North Carolina. FCE is a non-profit charitable 501 © 3 organization as defined under the Internal Revenue Code. </a:t>
            </a:r>
            <a:endParaRPr lang="en-US" sz="2800" dirty="0"/>
          </a:p>
        </p:txBody>
      </p:sp>
    </p:spTree>
    <p:extLst>
      <p:ext uri="{BB962C8B-B14F-4D97-AF65-F5344CB8AC3E}">
        <p14:creationId xmlns:p14="http://schemas.microsoft.com/office/powerpoint/2010/main" val="2748417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5693664" y="1120203"/>
            <a:ext cx="5486400" cy="2953385"/>
          </a:xfrm>
          <a:prstGeom prst="rect">
            <a:avLst/>
          </a:prstGeom>
        </p:spPr>
      </p:pic>
      <p:sp>
        <p:nvSpPr>
          <p:cNvPr id="3" name="TextBox 2"/>
          <p:cNvSpPr txBox="1"/>
          <p:nvPr/>
        </p:nvSpPr>
        <p:spPr>
          <a:xfrm>
            <a:off x="740664" y="621792"/>
            <a:ext cx="2285999" cy="646331"/>
          </a:xfrm>
          <a:prstGeom prst="rect">
            <a:avLst/>
          </a:prstGeom>
          <a:noFill/>
        </p:spPr>
        <p:txBody>
          <a:bodyPr wrap="square" rtlCol="0">
            <a:spAutoFit/>
          </a:bodyPr>
          <a:lstStyle/>
          <a:p>
            <a:r>
              <a:rPr lang="en-US" sz="3600" dirty="0" smtClean="0"/>
              <a:t>FCE Logo</a:t>
            </a:r>
            <a:endParaRPr lang="en-US" sz="3600" dirty="0"/>
          </a:p>
        </p:txBody>
      </p:sp>
      <p:pic>
        <p:nvPicPr>
          <p:cNvPr id="5" name="Picture 4" descr="http://www.kafce.org/images/WEB%20SITE%20LOGO.JPG"/>
          <p:cNvPicPr/>
          <p:nvPr/>
        </p:nvPicPr>
        <p:blipFill>
          <a:blip r:embed="rId4">
            <a:extLst>
              <a:ext uri="{28A0092B-C50C-407E-A947-70E740481C1C}">
                <a14:useLocalDpi xmlns:a14="http://schemas.microsoft.com/office/drawing/2010/main" val="0"/>
              </a:ext>
            </a:extLst>
          </a:blip>
          <a:srcRect/>
          <a:stretch>
            <a:fillRect/>
          </a:stretch>
        </p:blipFill>
        <p:spPr bwMode="auto">
          <a:xfrm>
            <a:off x="370330" y="2445289"/>
            <a:ext cx="4677158" cy="3672047"/>
          </a:xfrm>
          <a:prstGeom prst="rect">
            <a:avLst/>
          </a:prstGeom>
          <a:noFill/>
          <a:ln>
            <a:noFill/>
          </a:ln>
        </p:spPr>
      </p:pic>
    </p:spTree>
    <p:extLst>
      <p:ext uri="{BB962C8B-B14F-4D97-AF65-F5344CB8AC3E}">
        <p14:creationId xmlns:p14="http://schemas.microsoft.com/office/powerpoint/2010/main" val="4104093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404" y="376104"/>
            <a:ext cx="3251200" cy="646331"/>
          </a:xfrm>
          <a:prstGeom prst="rect">
            <a:avLst/>
          </a:prstGeom>
          <a:noFill/>
        </p:spPr>
        <p:txBody>
          <a:bodyPr wrap="square" rtlCol="0">
            <a:spAutoFit/>
          </a:bodyPr>
          <a:lstStyle/>
          <a:p>
            <a:r>
              <a:rPr lang="en-US" sz="3600" dirty="0" smtClean="0"/>
              <a:t>FCE Emblem</a:t>
            </a:r>
            <a:endParaRPr lang="en-US" sz="3600"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027944" y="1504188"/>
            <a:ext cx="4040167" cy="3875208"/>
          </a:xfrm>
          <a:prstGeom prst="rect">
            <a:avLst/>
          </a:prstGeom>
          <a:noFill/>
          <a:ln>
            <a:noFill/>
          </a:ln>
        </p:spPr>
      </p:pic>
      <p:pic>
        <p:nvPicPr>
          <p:cNvPr id="5" name="Picture 4" descr="http://www.mdafce.org/emblem.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526" y="1651635"/>
            <a:ext cx="3768090" cy="3634739"/>
          </a:xfrm>
          <a:prstGeom prst="rect">
            <a:avLst/>
          </a:prstGeom>
          <a:noFill/>
          <a:ln>
            <a:noFill/>
          </a:ln>
        </p:spPr>
      </p:pic>
    </p:spTree>
    <p:extLst>
      <p:ext uri="{BB962C8B-B14F-4D97-AF65-F5344CB8AC3E}">
        <p14:creationId xmlns:p14="http://schemas.microsoft.com/office/powerpoint/2010/main" val="3196400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6169</TotalTime>
  <Words>2864</Words>
  <Application>Microsoft Office PowerPoint</Application>
  <PresentationFormat>Widescreen</PresentationFormat>
  <Paragraphs>262</Paragraphs>
  <Slides>31</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Goudy Old Style</vt:lpstr>
      <vt:lpstr>Times New Roman</vt:lpstr>
      <vt:lpstr>Office Theme</vt:lpstr>
      <vt:lpstr>2025 FCE MIDYEAR </vt:lpstr>
      <vt:lpstr>National FCE Headquarters 73 Cavalier Suite 106 Florence, KY 41404 </vt:lpstr>
      <vt:lpstr>NATIONAL FCE Creed</vt:lpstr>
      <vt:lpstr>NATIONAL FCE MISSION </vt:lpstr>
      <vt:lpstr>NATIONAL FCE MUSIC &amp; WORDS</vt:lpstr>
      <vt:lpstr>NATIONAL FCE TRADEMARKS</vt:lpstr>
      <vt:lpstr>National Association for Family and Community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FCE LICENSE APPLICATION FORM</vt:lpstr>
      <vt:lpstr>PowerPoint Presentation</vt:lpstr>
      <vt:lpstr>PowerPoint Presentation</vt:lpstr>
      <vt:lpstr>NATIONAL FCE CERTIFICATE OF INSURANCE</vt:lpstr>
      <vt:lpstr> CHARTER </vt:lpstr>
      <vt:lpstr>PowerPoint Presentation</vt:lpstr>
      <vt:lpstr>HONORARY MEMBER AWARD</vt:lpstr>
      <vt:lpstr>SAMPLE of FCE CHALLENGE  FORM</vt:lpstr>
      <vt:lpstr>PowerPoint Presentation</vt:lpstr>
      <vt:lpstr>NATIONAL FCE SCHOLARSHIP FORM</vt:lpstr>
      <vt:lpstr> NATIONAL FCE 20_­­­_­­­­_ STATE OFFICERS’ WEB SITE INFORMATION UPDATE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FCE MIDYEAR</dc:title>
  <dc:creator>Judy Fullmer</dc:creator>
  <cp:lastModifiedBy>Judy Fullmer</cp:lastModifiedBy>
  <cp:revision>67</cp:revision>
  <dcterms:created xsi:type="dcterms:W3CDTF">2025-02-01T22:36:58Z</dcterms:created>
  <dcterms:modified xsi:type="dcterms:W3CDTF">2025-02-19T21:38:39Z</dcterms:modified>
</cp:coreProperties>
</file>